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handoutMasterIdLst>
    <p:handoutMasterId r:id="rId94"/>
  </p:handoutMasterIdLst>
  <p:sldIdLst>
    <p:sldId id="256" r:id="rId2"/>
    <p:sldId id="273" r:id="rId3"/>
    <p:sldId id="275" r:id="rId4"/>
    <p:sldId id="261" r:id="rId5"/>
    <p:sldId id="276" r:id="rId6"/>
    <p:sldId id="307" r:id="rId7"/>
    <p:sldId id="309" r:id="rId8"/>
    <p:sldId id="310" r:id="rId9"/>
    <p:sldId id="277" r:id="rId10"/>
    <p:sldId id="295" r:id="rId11"/>
    <p:sldId id="286" r:id="rId12"/>
    <p:sldId id="289" r:id="rId13"/>
    <p:sldId id="288" r:id="rId14"/>
    <p:sldId id="290" r:id="rId15"/>
    <p:sldId id="291" r:id="rId16"/>
    <p:sldId id="292" r:id="rId17"/>
    <p:sldId id="293" r:id="rId18"/>
    <p:sldId id="294" r:id="rId19"/>
    <p:sldId id="296" r:id="rId20"/>
    <p:sldId id="279" r:id="rId21"/>
    <p:sldId id="298" r:id="rId22"/>
    <p:sldId id="278" r:id="rId23"/>
    <p:sldId id="299" r:id="rId24"/>
    <p:sldId id="280" r:id="rId25"/>
    <p:sldId id="300" r:id="rId26"/>
    <p:sldId id="297" r:id="rId27"/>
    <p:sldId id="301" r:id="rId28"/>
    <p:sldId id="282" r:id="rId29"/>
    <p:sldId id="302" r:id="rId30"/>
    <p:sldId id="281" r:id="rId31"/>
    <p:sldId id="284" r:id="rId32"/>
    <p:sldId id="303" r:id="rId33"/>
    <p:sldId id="283" r:id="rId34"/>
    <p:sldId id="285" r:id="rId35"/>
    <p:sldId id="287" r:id="rId36"/>
    <p:sldId id="304" r:id="rId37"/>
    <p:sldId id="311" r:id="rId38"/>
    <p:sldId id="312" r:id="rId39"/>
    <p:sldId id="314" r:id="rId40"/>
    <p:sldId id="306" r:id="rId41"/>
    <p:sldId id="330" r:id="rId42"/>
    <p:sldId id="326" r:id="rId43"/>
    <p:sldId id="327" r:id="rId44"/>
    <p:sldId id="328" r:id="rId45"/>
    <p:sldId id="329" r:id="rId46"/>
    <p:sldId id="322" r:id="rId47"/>
    <p:sldId id="331" r:id="rId48"/>
    <p:sldId id="353" r:id="rId49"/>
    <p:sldId id="332" r:id="rId50"/>
    <p:sldId id="333" r:id="rId51"/>
    <p:sldId id="334" r:id="rId52"/>
    <p:sldId id="338" r:id="rId53"/>
    <p:sldId id="341" r:id="rId54"/>
    <p:sldId id="342" r:id="rId55"/>
    <p:sldId id="348" r:id="rId56"/>
    <p:sldId id="349" r:id="rId57"/>
    <p:sldId id="350" r:id="rId58"/>
    <p:sldId id="351" r:id="rId59"/>
    <p:sldId id="354" r:id="rId60"/>
    <p:sldId id="355" r:id="rId61"/>
    <p:sldId id="356" r:id="rId62"/>
    <p:sldId id="357" r:id="rId63"/>
    <p:sldId id="359" r:id="rId64"/>
    <p:sldId id="358" r:id="rId65"/>
    <p:sldId id="360" r:id="rId66"/>
    <p:sldId id="362" r:id="rId67"/>
    <p:sldId id="363" r:id="rId68"/>
    <p:sldId id="361" r:id="rId69"/>
    <p:sldId id="365" r:id="rId70"/>
    <p:sldId id="366" r:id="rId71"/>
    <p:sldId id="364" r:id="rId72"/>
    <p:sldId id="367" r:id="rId73"/>
    <p:sldId id="368" r:id="rId74"/>
    <p:sldId id="369" r:id="rId75"/>
    <p:sldId id="371" r:id="rId76"/>
    <p:sldId id="370" r:id="rId77"/>
    <p:sldId id="372" r:id="rId78"/>
    <p:sldId id="373" r:id="rId79"/>
    <p:sldId id="374" r:id="rId80"/>
    <p:sldId id="375" r:id="rId81"/>
    <p:sldId id="376" r:id="rId82"/>
    <p:sldId id="381" r:id="rId83"/>
    <p:sldId id="382" r:id="rId84"/>
    <p:sldId id="383" r:id="rId85"/>
    <p:sldId id="384" r:id="rId86"/>
    <p:sldId id="377" r:id="rId87"/>
    <p:sldId id="385" r:id="rId88"/>
    <p:sldId id="386" r:id="rId89"/>
    <p:sldId id="388" r:id="rId90"/>
    <p:sldId id="387" r:id="rId91"/>
    <p:sldId id="315" r:id="rId9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FF33CC"/>
    <a:srgbClr val="0000FF"/>
    <a:srgbClr val="FF3300"/>
    <a:srgbClr val="862D91"/>
    <a:srgbClr val="7A26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96370" autoAdjust="0"/>
  </p:normalViewPr>
  <p:slideViewPr>
    <p:cSldViewPr snapToGrid="0">
      <p:cViewPr>
        <p:scale>
          <a:sx n="75" d="100"/>
          <a:sy n="75" d="100"/>
        </p:scale>
        <p:origin x="-1096" y="12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84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file:///D:\oleg\COVID19\covid19-qsp-model\src\Mph_life_cycle\mph_life_cycle.xlsx" TargetMode="External"/></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file:///D:\oleg\COVID19\covid19-qsp-model\src\Mph_life_cycle\mph_life_cycle.xlsx" TargetMode="Externa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file:///D:\oleg\COVID19\covid19-qsp-model\src\Mph_life_cycle\mph_life_cyc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Cell count at baseline</a:t>
            </a:r>
          </a:p>
        </c:rich>
      </c:tx>
      <c:layout/>
      <c:overlay val="0"/>
      <c:spPr>
        <a:noFill/>
        <a:ln>
          <a:noFill/>
        </a:ln>
        <a:effectLst/>
      </c:spPr>
    </c:title>
    <c:autoTitleDeleted val="0"/>
    <c:plotArea>
      <c:layout/>
      <c:barChart>
        <c:barDir val="col"/>
        <c:grouping val="clustered"/>
        <c:varyColors val="0"/>
        <c:ser>
          <c:idx val="0"/>
          <c:order val="0"/>
          <c:tx>
            <c:v>Experiment</c:v>
          </c:tx>
          <c:spPr>
            <a:solidFill>
              <a:schemeClr val="accent1"/>
            </a:solidFill>
            <a:ln>
              <a:noFill/>
            </a:ln>
            <a:effectLst/>
          </c:spPr>
          <c:invertIfNegative val="0"/>
          <c:errBars>
            <c:errBarType val="plus"/>
            <c:errValType val="cust"/>
            <c:noEndCap val="0"/>
            <c:plus>
              <c:numRef>
                <c:f>'baseline HC fitting'!$B$5:$E$5</c:f>
                <c:numCache>
                  <c:formatCode>General</c:formatCode>
                  <c:ptCount val="4"/>
                  <c:pt idx="0">
                    <c:v>480000</c:v>
                  </c:pt>
                  <c:pt idx="1">
                    <c:v>1220000</c:v>
                  </c:pt>
                  <c:pt idx="2">
                    <c:v>2550000</c:v>
                  </c:pt>
                  <c:pt idx="3">
                    <c:v>4200000</c:v>
                  </c:pt>
                </c:numCache>
              </c:numRef>
            </c:plus>
            <c:minus>
              <c:numRef>
                <c:f>'baseline HC fitting'!$B$5:$E$5</c:f>
                <c:numCache>
                  <c:formatCode>General</c:formatCode>
                  <c:ptCount val="4"/>
                  <c:pt idx="0">
                    <c:v>480000</c:v>
                  </c:pt>
                  <c:pt idx="1">
                    <c:v>1220000</c:v>
                  </c:pt>
                  <c:pt idx="2">
                    <c:v>2550000</c:v>
                  </c:pt>
                  <c:pt idx="3">
                    <c:v>4200000</c:v>
                  </c:pt>
                </c:numCache>
              </c:numRef>
            </c:minus>
            <c:spPr>
              <a:noFill/>
              <a:ln w="9525" cap="flat" cmpd="sng" algn="ctr">
                <a:solidFill>
                  <a:schemeClr val="tx1">
                    <a:lumMod val="65000"/>
                    <a:lumOff val="35000"/>
                  </a:schemeClr>
                </a:solidFill>
                <a:round/>
              </a:ln>
              <a:effectLst/>
            </c:spPr>
          </c:errBars>
          <c:cat>
            <c:strRef>
              <c:f>'baseline HC fitting'!$B$2:$E$2</c:f>
              <c:strCache>
                <c:ptCount val="4"/>
                <c:pt idx="0">
                  <c:v>PBM_pl</c:v>
                </c:pt>
                <c:pt idx="1">
                  <c:v>iMph_ts</c:v>
                </c:pt>
                <c:pt idx="2">
                  <c:v>M1_ts</c:v>
                </c:pt>
                <c:pt idx="3">
                  <c:v>M2_ts</c:v>
                </c:pt>
              </c:strCache>
            </c:strRef>
          </c:cat>
          <c:val>
            <c:numRef>
              <c:f>'baseline HC fitting'!$B$3:$E$3</c:f>
              <c:numCache>
                <c:formatCode>0.00E+00</c:formatCode>
                <c:ptCount val="4"/>
                <c:pt idx="0" formatCode="General">
                  <c:v>680000</c:v>
                </c:pt>
                <c:pt idx="1">
                  <c:v>1940000</c:v>
                </c:pt>
                <c:pt idx="2">
                  <c:v>1470000</c:v>
                </c:pt>
                <c:pt idx="3">
                  <c:v>1710000</c:v>
                </c:pt>
              </c:numCache>
            </c:numRef>
          </c:val>
          <c:extLst xmlns:c16r2="http://schemas.microsoft.com/office/drawing/2015/06/chart">
            <c:ext xmlns:c16="http://schemas.microsoft.com/office/drawing/2014/chart" uri="{C3380CC4-5D6E-409C-BE32-E72D297353CC}">
              <c16:uniqueId val="{00000000-382B-45B6-86EC-BB186A493CF5}"/>
            </c:ext>
          </c:extLst>
        </c:ser>
        <c:ser>
          <c:idx val="1"/>
          <c:order val="1"/>
          <c:tx>
            <c:v>Simulation</c:v>
          </c:tx>
          <c:spPr>
            <a:solidFill>
              <a:schemeClr val="accent2"/>
            </a:solidFill>
            <a:ln>
              <a:noFill/>
            </a:ln>
            <a:effectLst/>
          </c:spPr>
          <c:invertIfNegative val="0"/>
          <c:cat>
            <c:strRef>
              <c:f>'baseline HC fitting'!$B$2:$E$2</c:f>
              <c:strCache>
                <c:ptCount val="4"/>
                <c:pt idx="0">
                  <c:v>PBM_pl</c:v>
                </c:pt>
                <c:pt idx="1">
                  <c:v>iMph_ts</c:v>
                </c:pt>
                <c:pt idx="2">
                  <c:v>M1_ts</c:v>
                </c:pt>
                <c:pt idx="3">
                  <c:v>M2_ts</c:v>
                </c:pt>
              </c:strCache>
            </c:strRef>
          </c:cat>
          <c:val>
            <c:numRef>
              <c:f>'baseline HC fitting'!$B$4:$E$4</c:f>
              <c:numCache>
                <c:formatCode>General</c:formatCode>
                <c:ptCount val="4"/>
                <c:pt idx="0">
                  <c:v>724000</c:v>
                </c:pt>
                <c:pt idx="1">
                  <c:v>1698500</c:v>
                </c:pt>
                <c:pt idx="2">
                  <c:v>1360000</c:v>
                </c:pt>
                <c:pt idx="3">
                  <c:v>1540000</c:v>
                </c:pt>
              </c:numCache>
            </c:numRef>
          </c:val>
          <c:extLst xmlns:c16r2="http://schemas.microsoft.com/office/drawing/2015/06/chart">
            <c:ext xmlns:c16="http://schemas.microsoft.com/office/drawing/2014/chart" uri="{C3380CC4-5D6E-409C-BE32-E72D297353CC}">
              <c16:uniqueId val="{00000001-382B-45B6-86EC-BB186A493CF5}"/>
            </c:ext>
          </c:extLst>
        </c:ser>
        <c:dLbls>
          <c:showLegendKey val="0"/>
          <c:showVal val="0"/>
          <c:showCatName val="0"/>
          <c:showSerName val="0"/>
          <c:showPercent val="0"/>
          <c:showBubbleSize val="0"/>
        </c:dLbls>
        <c:gapWidth val="219"/>
        <c:overlap val="-27"/>
        <c:axId val="143554560"/>
        <c:axId val="142347072"/>
      </c:barChart>
      <c:catAx>
        <c:axId val="14355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347072"/>
        <c:crossesAt val="100000"/>
        <c:auto val="1"/>
        <c:lblAlgn val="ctr"/>
        <c:lblOffset val="100"/>
        <c:noMultiLvlLbl val="0"/>
      </c:catAx>
      <c:valAx>
        <c:axId val="142347072"/>
        <c:scaling>
          <c:logBase val="10"/>
          <c:orientation val="minMax"/>
          <c:min val="1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Cell count,</a:t>
                </a:r>
                <a:r>
                  <a:rPr lang="en-US" baseline="0"/>
                  <a:t> kcell/L</a:t>
                </a:r>
                <a:endParaRPr lang="en-US"/>
              </a:p>
            </c:rich>
          </c:tx>
          <c:layout/>
          <c:overlay val="0"/>
          <c:spPr>
            <a:noFill/>
            <a:ln>
              <a:noFill/>
            </a:ln>
            <a:effectLst/>
          </c:spPr>
        </c:title>
        <c:numFmt formatCode="0.00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5545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Cytokine concentrations at baseline</a:t>
            </a:r>
          </a:p>
        </c:rich>
      </c:tx>
      <c:layout/>
      <c:overlay val="0"/>
      <c:spPr>
        <a:noFill/>
        <a:ln>
          <a:noFill/>
        </a:ln>
        <a:effectLst/>
      </c:spPr>
    </c:title>
    <c:autoTitleDeleted val="0"/>
    <c:plotArea>
      <c:layout/>
      <c:barChart>
        <c:barDir val="col"/>
        <c:grouping val="clustered"/>
        <c:varyColors val="0"/>
        <c:ser>
          <c:idx val="0"/>
          <c:order val="0"/>
          <c:tx>
            <c:v>Experiment</c:v>
          </c:tx>
          <c:spPr>
            <a:solidFill>
              <a:schemeClr val="accent1"/>
            </a:solidFill>
            <a:ln>
              <a:noFill/>
            </a:ln>
            <a:effectLst/>
          </c:spPr>
          <c:invertIfNegative val="0"/>
          <c:errBars>
            <c:errBarType val="plus"/>
            <c:errValType val="cust"/>
            <c:noEndCap val="0"/>
            <c:plus>
              <c:numRef>
                <c:f>'baseline HC fitting'!$B$18:$U$18</c:f>
                <c:numCache>
                  <c:formatCode>General</c:formatCode>
                  <c:ptCount val="20"/>
                  <c:pt idx="0">
                    <c:v>5.55</c:v>
                  </c:pt>
                  <c:pt idx="1">
                    <c:v>6.5040650000000005E-2</c:v>
                  </c:pt>
                  <c:pt idx="2">
                    <c:v>4.0278078070000003</c:v>
                  </c:pt>
                  <c:pt idx="3">
                    <c:v>0.15682968</c:v>
                  </c:pt>
                  <c:pt idx="4">
                    <c:v>2.752663783</c:v>
                  </c:pt>
                  <c:pt idx="5">
                    <c:v>31.387015179999999</c:v>
                  </c:pt>
                  <c:pt idx="6">
                    <c:v>0.37670565299999997</c:v>
                  </c:pt>
                  <c:pt idx="7">
                    <c:v>3.0945419099999998</c:v>
                  </c:pt>
                  <c:pt idx="8">
                    <c:v>0.113636364</c:v>
                  </c:pt>
                  <c:pt idx="9">
                    <c:v>1.6118630000000001E-3</c:v>
                  </c:pt>
                  <c:pt idx="10">
                    <c:v>0.60938086300000005</c:v>
                  </c:pt>
                  <c:pt idx="11">
                    <c:v>8.6898543369999999</c:v>
                  </c:pt>
                  <c:pt idx="12">
                    <c:v>0.29251169999999999</c:v>
                  </c:pt>
                  <c:pt idx="13">
                    <c:v>3.7246489860000001</c:v>
                  </c:pt>
                  <c:pt idx="14">
                    <c:v>2.7514659E-2</c:v>
                  </c:pt>
                  <c:pt idx="15">
                    <c:v>6.5359477119999996</c:v>
                  </c:pt>
                  <c:pt idx="16">
                    <c:v>12.799564269999999</c:v>
                  </c:pt>
                  <c:pt idx="17">
                    <c:v>3.762466002</c:v>
                  </c:pt>
                  <c:pt idx="18">
                    <c:v>14.50589302</c:v>
                  </c:pt>
                  <c:pt idx="19">
                    <c:v>28.70957993</c:v>
                  </c:pt>
                </c:numCache>
              </c:numRef>
            </c:plus>
            <c:minus>
              <c:numRef>
                <c:f>'baseline HC fitting'!$B$18:$U$18</c:f>
                <c:numCache>
                  <c:formatCode>General</c:formatCode>
                  <c:ptCount val="20"/>
                  <c:pt idx="0">
                    <c:v>5.55</c:v>
                  </c:pt>
                  <c:pt idx="1">
                    <c:v>6.5040650000000005E-2</c:v>
                  </c:pt>
                  <c:pt idx="2">
                    <c:v>4.0278078070000003</c:v>
                  </c:pt>
                  <c:pt idx="3">
                    <c:v>0.15682968</c:v>
                  </c:pt>
                  <c:pt idx="4">
                    <c:v>2.752663783</c:v>
                  </c:pt>
                  <c:pt idx="5">
                    <c:v>31.387015179999999</c:v>
                  </c:pt>
                  <c:pt idx="6">
                    <c:v>0.37670565299999997</c:v>
                  </c:pt>
                  <c:pt idx="7">
                    <c:v>3.0945419099999998</c:v>
                  </c:pt>
                  <c:pt idx="8">
                    <c:v>0.113636364</c:v>
                  </c:pt>
                  <c:pt idx="9">
                    <c:v>1.6118630000000001E-3</c:v>
                  </c:pt>
                  <c:pt idx="10">
                    <c:v>0.60938086300000005</c:v>
                  </c:pt>
                  <c:pt idx="11">
                    <c:v>8.6898543369999999</c:v>
                  </c:pt>
                  <c:pt idx="12">
                    <c:v>0.29251169999999999</c:v>
                  </c:pt>
                  <c:pt idx="13">
                    <c:v>3.7246489860000001</c:v>
                  </c:pt>
                  <c:pt idx="14">
                    <c:v>2.7514659E-2</c:v>
                  </c:pt>
                  <c:pt idx="15">
                    <c:v>6.5359477119999996</c:v>
                  </c:pt>
                  <c:pt idx="16">
                    <c:v>12.799564269999999</c:v>
                  </c:pt>
                  <c:pt idx="17">
                    <c:v>3.762466002</c:v>
                  </c:pt>
                  <c:pt idx="18">
                    <c:v>14.50589302</c:v>
                  </c:pt>
                  <c:pt idx="19">
                    <c:v>28.70957993</c:v>
                  </c:pt>
                </c:numCache>
              </c:numRef>
            </c:minus>
            <c:spPr>
              <a:noFill/>
              <a:ln w="9525" cap="flat" cmpd="sng" algn="ctr">
                <a:solidFill>
                  <a:schemeClr val="tx1">
                    <a:lumMod val="65000"/>
                    <a:lumOff val="35000"/>
                  </a:schemeClr>
                </a:solidFill>
                <a:round/>
              </a:ln>
              <a:effectLst/>
            </c:spPr>
          </c:errBars>
          <c:cat>
            <c:strRef>
              <c:f>'baseline HC fitting'!$B$15:$U$15</c:f>
              <c:strCache>
                <c:ptCount val="20"/>
                <c:pt idx="0">
                  <c:v>IL1b_pl</c:v>
                </c:pt>
                <c:pt idx="1">
                  <c:v>IL1b_ln</c:v>
                </c:pt>
                <c:pt idx="2">
                  <c:v>IL1b_ts</c:v>
                </c:pt>
                <c:pt idx="3">
                  <c:v>IL6_pl</c:v>
                </c:pt>
                <c:pt idx="4">
                  <c:v>IL6_ln</c:v>
                </c:pt>
                <c:pt idx="5">
                  <c:v>IL6_ts</c:v>
                </c:pt>
                <c:pt idx="6">
                  <c:v>IL10_pl</c:v>
                </c:pt>
                <c:pt idx="7">
                  <c:v>IL10_ts</c:v>
                </c:pt>
                <c:pt idx="8">
                  <c:v>IL12_pl</c:v>
                </c:pt>
                <c:pt idx="9">
                  <c:v>IL12_ln</c:v>
                </c:pt>
                <c:pt idx="10">
                  <c:v>IL23_pl</c:v>
                </c:pt>
                <c:pt idx="11">
                  <c:v>TNFa_pl</c:v>
                </c:pt>
                <c:pt idx="12">
                  <c:v>TNFa_ln</c:v>
                </c:pt>
                <c:pt idx="13">
                  <c:v>TNFa_ts</c:v>
                </c:pt>
                <c:pt idx="14">
                  <c:v>TGFb_pl</c:v>
                </c:pt>
                <c:pt idx="15">
                  <c:v>CXCL10_pl</c:v>
                </c:pt>
                <c:pt idx="16">
                  <c:v>CXCL10_ts</c:v>
                </c:pt>
                <c:pt idx="17">
                  <c:v>CCL2_pl</c:v>
                </c:pt>
                <c:pt idx="18">
                  <c:v>CCL2_ln</c:v>
                </c:pt>
                <c:pt idx="19">
                  <c:v>CCL2_ts</c:v>
                </c:pt>
              </c:strCache>
            </c:strRef>
          </c:cat>
          <c:val>
            <c:numRef>
              <c:f>'baseline HC fitting'!$B$16:$U$16</c:f>
              <c:numCache>
                <c:formatCode>General</c:formatCode>
                <c:ptCount val="20"/>
                <c:pt idx="0">
                  <c:v>1.3</c:v>
                </c:pt>
                <c:pt idx="1">
                  <c:v>0.45528455299999998</c:v>
                </c:pt>
                <c:pt idx="2">
                  <c:v>3.3495934959999998</c:v>
                </c:pt>
                <c:pt idx="3">
                  <c:v>0.22849915700000001</c:v>
                </c:pt>
                <c:pt idx="4">
                  <c:v>3.3305227660000001</c:v>
                </c:pt>
                <c:pt idx="5">
                  <c:v>10.32883642</c:v>
                </c:pt>
                <c:pt idx="6">
                  <c:v>0.45565302099999999</c:v>
                </c:pt>
                <c:pt idx="7">
                  <c:v>32.799999999999997</c:v>
                </c:pt>
                <c:pt idx="8">
                  <c:v>0.24032882</c:v>
                </c:pt>
                <c:pt idx="9">
                  <c:v>4.836E-3</c:v>
                </c:pt>
                <c:pt idx="10">
                  <c:v>0.86547842399999997</c:v>
                </c:pt>
                <c:pt idx="11">
                  <c:v>1.3385335410000001</c:v>
                </c:pt>
                <c:pt idx="12">
                  <c:v>0.27301091999999999</c:v>
                </c:pt>
                <c:pt idx="13">
                  <c:v>12.44929797</c:v>
                </c:pt>
                <c:pt idx="14">
                  <c:v>1.80424E-2</c:v>
                </c:pt>
                <c:pt idx="15">
                  <c:v>10.266544120000001</c:v>
                </c:pt>
                <c:pt idx="16">
                  <c:v>3.4007350000000001</c:v>
                </c:pt>
                <c:pt idx="17">
                  <c:v>7.9329102450000004</c:v>
                </c:pt>
                <c:pt idx="18">
                  <c:v>26.291931000000002</c:v>
                </c:pt>
                <c:pt idx="19">
                  <c:v>20.85222121</c:v>
                </c:pt>
              </c:numCache>
            </c:numRef>
          </c:val>
          <c:extLst xmlns:c16r2="http://schemas.microsoft.com/office/drawing/2015/06/chart">
            <c:ext xmlns:c16="http://schemas.microsoft.com/office/drawing/2014/chart" uri="{C3380CC4-5D6E-409C-BE32-E72D297353CC}">
              <c16:uniqueId val="{00000000-529A-4477-8BC6-681A7FD48222}"/>
            </c:ext>
          </c:extLst>
        </c:ser>
        <c:ser>
          <c:idx val="1"/>
          <c:order val="1"/>
          <c:tx>
            <c:v>Simulation</c:v>
          </c:tx>
          <c:spPr>
            <a:solidFill>
              <a:schemeClr val="accent2"/>
            </a:solidFill>
            <a:ln>
              <a:noFill/>
            </a:ln>
            <a:effectLst/>
          </c:spPr>
          <c:invertIfNegative val="0"/>
          <c:cat>
            <c:strRef>
              <c:f>'baseline HC fitting'!$B$15:$U$15</c:f>
              <c:strCache>
                <c:ptCount val="20"/>
                <c:pt idx="0">
                  <c:v>IL1b_pl</c:v>
                </c:pt>
                <c:pt idx="1">
                  <c:v>IL1b_ln</c:v>
                </c:pt>
                <c:pt idx="2">
                  <c:v>IL1b_ts</c:v>
                </c:pt>
                <c:pt idx="3">
                  <c:v>IL6_pl</c:v>
                </c:pt>
                <c:pt idx="4">
                  <c:v>IL6_ln</c:v>
                </c:pt>
                <c:pt idx="5">
                  <c:v>IL6_ts</c:v>
                </c:pt>
                <c:pt idx="6">
                  <c:v>IL10_pl</c:v>
                </c:pt>
                <c:pt idx="7">
                  <c:v>IL10_ts</c:v>
                </c:pt>
                <c:pt idx="8">
                  <c:v>IL12_pl</c:v>
                </c:pt>
                <c:pt idx="9">
                  <c:v>IL12_ln</c:v>
                </c:pt>
                <c:pt idx="10">
                  <c:v>IL23_pl</c:v>
                </c:pt>
                <c:pt idx="11">
                  <c:v>TNFa_pl</c:v>
                </c:pt>
                <c:pt idx="12">
                  <c:v>TNFa_ln</c:v>
                </c:pt>
                <c:pt idx="13">
                  <c:v>TNFa_ts</c:v>
                </c:pt>
                <c:pt idx="14">
                  <c:v>TGFb_pl</c:v>
                </c:pt>
                <c:pt idx="15">
                  <c:v>CXCL10_pl</c:v>
                </c:pt>
                <c:pt idx="16">
                  <c:v>CXCL10_ts</c:v>
                </c:pt>
                <c:pt idx="17">
                  <c:v>CCL2_pl</c:v>
                </c:pt>
                <c:pt idx="18">
                  <c:v>CCL2_ln</c:v>
                </c:pt>
                <c:pt idx="19">
                  <c:v>CCL2_ts</c:v>
                </c:pt>
              </c:strCache>
            </c:strRef>
          </c:cat>
          <c:val>
            <c:numRef>
              <c:f>'baseline HC fitting'!$B$17:$U$17</c:f>
              <c:numCache>
                <c:formatCode>General</c:formatCode>
                <c:ptCount val="20"/>
                <c:pt idx="0">
                  <c:v>0.3</c:v>
                </c:pt>
                <c:pt idx="1">
                  <c:v>0.4</c:v>
                </c:pt>
                <c:pt idx="2">
                  <c:v>2.4500000000000002</c:v>
                </c:pt>
                <c:pt idx="3">
                  <c:v>0.37</c:v>
                </c:pt>
                <c:pt idx="4">
                  <c:v>4.4000000000000004</c:v>
                </c:pt>
                <c:pt idx="5">
                  <c:v>7.5</c:v>
                </c:pt>
                <c:pt idx="6">
                  <c:v>0.56000000000000005</c:v>
                </c:pt>
                <c:pt idx="7">
                  <c:v>30.9</c:v>
                </c:pt>
                <c:pt idx="8">
                  <c:v>0.34399999999999997</c:v>
                </c:pt>
                <c:pt idx="9">
                  <c:v>6.0000000000000001E-3</c:v>
                </c:pt>
                <c:pt idx="10">
                  <c:v>1.137</c:v>
                </c:pt>
                <c:pt idx="11">
                  <c:v>0.31</c:v>
                </c:pt>
                <c:pt idx="12">
                  <c:v>0.23</c:v>
                </c:pt>
                <c:pt idx="13">
                  <c:v>13.8</c:v>
                </c:pt>
                <c:pt idx="14">
                  <c:v>8.9999999999999993E-3</c:v>
                </c:pt>
                <c:pt idx="15">
                  <c:v>4.92</c:v>
                </c:pt>
                <c:pt idx="16">
                  <c:v>13.46</c:v>
                </c:pt>
                <c:pt idx="17">
                  <c:v>4.3499999999999996</c:v>
                </c:pt>
                <c:pt idx="18">
                  <c:v>19.8</c:v>
                </c:pt>
                <c:pt idx="19">
                  <c:v>29.2</c:v>
                </c:pt>
              </c:numCache>
            </c:numRef>
          </c:val>
          <c:extLst xmlns:c16r2="http://schemas.microsoft.com/office/drawing/2015/06/chart">
            <c:ext xmlns:c16="http://schemas.microsoft.com/office/drawing/2014/chart" uri="{C3380CC4-5D6E-409C-BE32-E72D297353CC}">
              <c16:uniqueId val="{00000001-529A-4477-8BC6-681A7FD48222}"/>
            </c:ext>
          </c:extLst>
        </c:ser>
        <c:dLbls>
          <c:showLegendKey val="0"/>
          <c:showVal val="0"/>
          <c:showCatName val="0"/>
          <c:showSerName val="0"/>
          <c:showPercent val="0"/>
          <c:showBubbleSize val="0"/>
        </c:dLbls>
        <c:gapWidth val="219"/>
        <c:overlap val="-27"/>
        <c:axId val="123333632"/>
        <c:axId val="108315200"/>
      </c:barChart>
      <c:catAx>
        <c:axId val="12333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315200"/>
        <c:crossesAt val="1.0000000000000002E-3"/>
        <c:auto val="1"/>
        <c:lblAlgn val="ctr"/>
        <c:lblOffset val="100"/>
        <c:noMultiLvlLbl val="0"/>
      </c:catAx>
      <c:valAx>
        <c:axId val="1083152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Concentration, pM</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3336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M1 and M2 in tissue</a:t>
            </a:r>
          </a:p>
        </c:rich>
      </c:tx>
      <c:layout/>
      <c:overlay val="0"/>
      <c:spPr>
        <a:noFill/>
        <a:ln>
          <a:noFill/>
        </a:ln>
        <a:effectLst/>
      </c:spPr>
    </c:title>
    <c:autoTitleDeleted val="0"/>
    <c:plotArea>
      <c:layout/>
      <c:barChart>
        <c:barDir val="col"/>
        <c:grouping val="clustered"/>
        <c:varyColors val="0"/>
        <c:ser>
          <c:idx val="0"/>
          <c:order val="0"/>
          <c:tx>
            <c:strRef>
              <c:f>'baseline HC fitting'!$A$23</c:f>
              <c:strCache>
                <c:ptCount val="1"/>
                <c:pt idx="0">
                  <c:v>M1_ts</c:v>
                </c:pt>
              </c:strCache>
            </c:strRef>
          </c:tx>
          <c:spPr>
            <a:solidFill>
              <a:schemeClr val="accent1"/>
            </a:solidFill>
            <a:ln>
              <a:noFill/>
            </a:ln>
            <a:effectLst/>
          </c:spPr>
          <c:invertIfNegative val="0"/>
          <c:errBars>
            <c:errBarType val="plus"/>
            <c:errValType val="cust"/>
            <c:noEndCap val="0"/>
            <c:plus>
              <c:numRef>
                <c:f>'baseline HC fitting'!$B$25:$G$25</c:f>
                <c:numCache>
                  <c:formatCode>General</c:formatCode>
                  <c:ptCount val="6"/>
                  <c:pt idx="0">
                    <c:v>2550000</c:v>
                  </c:pt>
                </c:numCache>
              </c:numRef>
            </c:plus>
            <c:minus>
              <c:numRef>
                <c:f>'baseline HC fitting'!$B$25:$G$25</c:f>
                <c:numCache>
                  <c:formatCode>General</c:formatCode>
                  <c:ptCount val="6"/>
                  <c:pt idx="0">
                    <c:v>2550000</c:v>
                  </c:pt>
                </c:numCache>
              </c:numRef>
            </c:minus>
            <c:spPr>
              <a:noFill/>
              <a:ln w="9525" cap="flat" cmpd="sng" algn="ctr">
                <a:solidFill>
                  <a:schemeClr val="tx1">
                    <a:lumMod val="65000"/>
                    <a:lumOff val="35000"/>
                  </a:schemeClr>
                </a:solidFill>
                <a:round/>
              </a:ln>
              <a:effectLst/>
            </c:spPr>
          </c:errBars>
          <c:cat>
            <c:strRef>
              <c:f>'baseline HC fitting'!$B$22:$G$22</c:f>
              <c:strCache>
                <c:ptCount val="6"/>
                <c:pt idx="0">
                  <c:v>experiment</c:v>
                </c:pt>
                <c:pt idx="1">
                  <c:v>1.00E-02</c:v>
                </c:pt>
                <c:pt idx="2">
                  <c:v>1.00E-01</c:v>
                </c:pt>
                <c:pt idx="3">
                  <c:v>1.00E+00</c:v>
                </c:pt>
                <c:pt idx="4">
                  <c:v>1.00E+01</c:v>
                </c:pt>
                <c:pt idx="5">
                  <c:v>1.00E+02</c:v>
                </c:pt>
              </c:strCache>
            </c:strRef>
          </c:cat>
          <c:val>
            <c:numRef>
              <c:f>'baseline HC fitting'!$B$23:$G$23</c:f>
              <c:numCache>
                <c:formatCode>General</c:formatCode>
                <c:ptCount val="6"/>
                <c:pt idx="0" formatCode="0.00E+00">
                  <c:v>1470000</c:v>
                </c:pt>
                <c:pt idx="1">
                  <c:v>1361200</c:v>
                </c:pt>
                <c:pt idx="2">
                  <c:v>1387500</c:v>
                </c:pt>
                <c:pt idx="3">
                  <c:v>1615200</c:v>
                </c:pt>
                <c:pt idx="4">
                  <c:v>2478000</c:v>
                </c:pt>
                <c:pt idx="5">
                  <c:v>2968300</c:v>
                </c:pt>
              </c:numCache>
            </c:numRef>
          </c:val>
          <c:extLst xmlns:c16r2="http://schemas.microsoft.com/office/drawing/2015/06/chart">
            <c:ext xmlns:c16="http://schemas.microsoft.com/office/drawing/2014/chart" uri="{C3380CC4-5D6E-409C-BE32-E72D297353CC}">
              <c16:uniqueId val="{00000000-0519-467B-8231-E5C101CD8611}"/>
            </c:ext>
          </c:extLst>
        </c:ser>
        <c:ser>
          <c:idx val="1"/>
          <c:order val="1"/>
          <c:tx>
            <c:strRef>
              <c:f>'baseline HC fitting'!$A$24</c:f>
              <c:strCache>
                <c:ptCount val="1"/>
                <c:pt idx="0">
                  <c:v>M2_ts</c:v>
                </c:pt>
              </c:strCache>
            </c:strRef>
          </c:tx>
          <c:spPr>
            <a:solidFill>
              <a:schemeClr val="accent2"/>
            </a:solidFill>
            <a:ln>
              <a:noFill/>
            </a:ln>
            <a:effectLst/>
          </c:spPr>
          <c:invertIfNegative val="0"/>
          <c:errBars>
            <c:errBarType val="plus"/>
            <c:errValType val="cust"/>
            <c:noEndCap val="0"/>
            <c:plus>
              <c:numRef>
                <c:f>'baseline HC fitting'!$B$26:$G$26</c:f>
                <c:numCache>
                  <c:formatCode>General</c:formatCode>
                  <c:ptCount val="6"/>
                  <c:pt idx="0">
                    <c:v>4200000</c:v>
                  </c:pt>
                </c:numCache>
              </c:numRef>
            </c:plus>
            <c:minus>
              <c:numRef>
                <c:f>'baseline HC fitting'!$B$26:$G$26</c:f>
                <c:numCache>
                  <c:formatCode>General</c:formatCode>
                  <c:ptCount val="6"/>
                  <c:pt idx="0">
                    <c:v>4200000</c:v>
                  </c:pt>
                </c:numCache>
              </c:numRef>
            </c:minus>
            <c:spPr>
              <a:noFill/>
              <a:ln w="9525" cap="flat" cmpd="sng" algn="ctr">
                <a:solidFill>
                  <a:schemeClr val="tx1">
                    <a:lumMod val="65000"/>
                    <a:lumOff val="35000"/>
                  </a:schemeClr>
                </a:solidFill>
                <a:round/>
              </a:ln>
              <a:effectLst/>
            </c:spPr>
          </c:errBars>
          <c:cat>
            <c:strRef>
              <c:f>'baseline HC fitting'!$B$22:$G$22</c:f>
              <c:strCache>
                <c:ptCount val="6"/>
                <c:pt idx="0">
                  <c:v>experiment</c:v>
                </c:pt>
                <c:pt idx="1">
                  <c:v>1.00E-02</c:v>
                </c:pt>
                <c:pt idx="2">
                  <c:v>1.00E-01</c:v>
                </c:pt>
                <c:pt idx="3">
                  <c:v>1.00E+00</c:v>
                </c:pt>
                <c:pt idx="4">
                  <c:v>1.00E+01</c:v>
                </c:pt>
                <c:pt idx="5">
                  <c:v>1.00E+02</c:v>
                </c:pt>
              </c:strCache>
            </c:strRef>
          </c:cat>
          <c:val>
            <c:numRef>
              <c:f>'baseline HC fitting'!$B$24:$G$24</c:f>
              <c:numCache>
                <c:formatCode>General</c:formatCode>
                <c:ptCount val="6"/>
                <c:pt idx="0" formatCode="0.00E+00">
                  <c:v>1710000</c:v>
                </c:pt>
                <c:pt idx="1">
                  <c:v>1534200</c:v>
                </c:pt>
                <c:pt idx="2">
                  <c:v>1516200</c:v>
                </c:pt>
                <c:pt idx="3">
                  <c:v>1359500</c:v>
                </c:pt>
                <c:pt idx="4">
                  <c:v>713600</c:v>
                </c:pt>
                <c:pt idx="5">
                  <c:v>264000</c:v>
                </c:pt>
              </c:numCache>
            </c:numRef>
          </c:val>
          <c:extLst xmlns:c16r2="http://schemas.microsoft.com/office/drawing/2015/06/chart">
            <c:ext xmlns:c16="http://schemas.microsoft.com/office/drawing/2014/chart" uri="{C3380CC4-5D6E-409C-BE32-E72D297353CC}">
              <c16:uniqueId val="{00000001-0519-467B-8231-E5C101CD8611}"/>
            </c:ext>
          </c:extLst>
        </c:ser>
        <c:dLbls>
          <c:showLegendKey val="0"/>
          <c:showVal val="0"/>
          <c:showCatName val="0"/>
          <c:showSerName val="0"/>
          <c:showPercent val="0"/>
          <c:showBubbleSize val="0"/>
        </c:dLbls>
        <c:gapWidth val="219"/>
        <c:overlap val="-27"/>
        <c:axId val="115734016"/>
        <c:axId val="108317504"/>
      </c:barChart>
      <c:catAx>
        <c:axId val="1157340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Antigen concentration, pM</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317504"/>
        <c:crosses val="autoZero"/>
        <c:auto val="1"/>
        <c:lblAlgn val="ctr"/>
        <c:lblOffset val="100"/>
        <c:noMultiLvlLbl val="0"/>
      </c:catAx>
      <c:valAx>
        <c:axId val="108317504"/>
        <c:scaling>
          <c:logBase val="10"/>
          <c:orientation val="minMax"/>
          <c:min val="1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Cell count, kcell/L</a:t>
                </a:r>
              </a:p>
            </c:rich>
          </c:tx>
          <c:layout/>
          <c:overlay val="0"/>
          <c:spPr>
            <a:noFill/>
            <a:ln>
              <a:noFill/>
            </a:ln>
            <a:effectLst/>
          </c:sp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7340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Cytokine concentrations</a:t>
            </a:r>
          </a:p>
        </c:rich>
      </c:tx>
      <c:layout/>
      <c:overlay val="0"/>
      <c:spPr>
        <a:noFill/>
        <a:ln>
          <a:noFill/>
        </a:ln>
        <a:effectLst/>
      </c:spPr>
    </c:title>
    <c:autoTitleDeleted val="0"/>
    <c:plotArea>
      <c:layout/>
      <c:barChart>
        <c:barDir val="col"/>
        <c:grouping val="clustered"/>
        <c:varyColors val="0"/>
        <c:ser>
          <c:idx val="0"/>
          <c:order val="0"/>
          <c:tx>
            <c:strRef>
              <c:f>'baseline HC fitting'!$A$29</c:f>
              <c:strCache>
                <c:ptCount val="1"/>
                <c:pt idx="0">
                  <c:v>IL1b_ts</c:v>
                </c:pt>
              </c:strCache>
            </c:strRef>
          </c:tx>
          <c:spPr>
            <a:solidFill>
              <a:schemeClr val="accent1"/>
            </a:solidFill>
            <a:ln>
              <a:noFill/>
            </a:ln>
            <a:effectLst/>
          </c:spPr>
          <c:invertIfNegative val="0"/>
          <c:errBars>
            <c:errBarType val="plus"/>
            <c:errValType val="cust"/>
            <c:noEndCap val="0"/>
            <c:plus>
              <c:numRef>
                <c:f>'baseline HC fitting'!$B$33:$G$33</c:f>
                <c:numCache>
                  <c:formatCode>General</c:formatCode>
                  <c:ptCount val="6"/>
                  <c:pt idx="0">
                    <c:v>4.0278078070000003</c:v>
                  </c:pt>
                </c:numCache>
              </c:numRef>
            </c:plus>
            <c:minus>
              <c:numRef>
                <c:f>'baseline HC fitting'!$B$33:$G$33</c:f>
                <c:numCache>
                  <c:formatCode>General</c:formatCode>
                  <c:ptCount val="6"/>
                  <c:pt idx="0">
                    <c:v>4.0278078070000003</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fitting'!$B$29:$G$29</c:f>
              <c:numCache>
                <c:formatCode>General</c:formatCode>
                <c:ptCount val="6"/>
                <c:pt idx="0">
                  <c:v>3.3495934959999998</c:v>
                </c:pt>
                <c:pt idx="1">
                  <c:v>2.48</c:v>
                </c:pt>
                <c:pt idx="2">
                  <c:v>2.67</c:v>
                </c:pt>
                <c:pt idx="3">
                  <c:v>4.78</c:v>
                </c:pt>
                <c:pt idx="4">
                  <c:v>39.74</c:v>
                </c:pt>
                <c:pt idx="5">
                  <c:v>39.74</c:v>
                </c:pt>
              </c:numCache>
            </c:numRef>
          </c:val>
          <c:extLst xmlns:c16r2="http://schemas.microsoft.com/office/drawing/2015/06/chart">
            <c:ext xmlns:c16="http://schemas.microsoft.com/office/drawing/2014/chart" uri="{C3380CC4-5D6E-409C-BE32-E72D297353CC}">
              <c16:uniqueId val="{00000000-0B6E-4699-8B5D-69D622C8272F}"/>
            </c:ext>
          </c:extLst>
        </c:ser>
        <c:ser>
          <c:idx val="1"/>
          <c:order val="1"/>
          <c:tx>
            <c:strRef>
              <c:f>'baseline HC fitting'!$A$30</c:f>
              <c:strCache>
                <c:ptCount val="1"/>
                <c:pt idx="0">
                  <c:v>IL6_ts</c:v>
                </c:pt>
              </c:strCache>
            </c:strRef>
          </c:tx>
          <c:spPr>
            <a:solidFill>
              <a:schemeClr val="accent2"/>
            </a:solidFill>
            <a:ln>
              <a:noFill/>
            </a:ln>
            <a:effectLst/>
          </c:spPr>
          <c:invertIfNegative val="0"/>
          <c:errBars>
            <c:errBarType val="plus"/>
            <c:errValType val="cust"/>
            <c:noEndCap val="0"/>
            <c:plus>
              <c:numRef>
                <c:f>'baseline HC fitting'!$B$34:$G$34</c:f>
                <c:numCache>
                  <c:formatCode>General</c:formatCode>
                  <c:ptCount val="6"/>
                  <c:pt idx="0">
                    <c:v>31.387015179999999</c:v>
                  </c:pt>
                </c:numCache>
              </c:numRef>
            </c:plus>
            <c:minus>
              <c:numRef>
                <c:f>'baseline HC fitting'!$B$34:$G$34</c:f>
                <c:numCache>
                  <c:formatCode>General</c:formatCode>
                  <c:ptCount val="6"/>
                  <c:pt idx="0">
                    <c:v>31.387015179999999</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fitting'!$B$30:$G$30</c:f>
              <c:numCache>
                <c:formatCode>General</c:formatCode>
                <c:ptCount val="6"/>
                <c:pt idx="0">
                  <c:v>10.32883642</c:v>
                </c:pt>
                <c:pt idx="1">
                  <c:v>7.52</c:v>
                </c:pt>
                <c:pt idx="2">
                  <c:v>7.8</c:v>
                </c:pt>
                <c:pt idx="3">
                  <c:v>10.77</c:v>
                </c:pt>
                <c:pt idx="4">
                  <c:v>68.3</c:v>
                </c:pt>
                <c:pt idx="5">
                  <c:v>68.3</c:v>
                </c:pt>
              </c:numCache>
            </c:numRef>
          </c:val>
          <c:extLst xmlns:c16r2="http://schemas.microsoft.com/office/drawing/2015/06/chart">
            <c:ext xmlns:c16="http://schemas.microsoft.com/office/drawing/2014/chart" uri="{C3380CC4-5D6E-409C-BE32-E72D297353CC}">
              <c16:uniqueId val="{00000001-0B6E-4699-8B5D-69D622C8272F}"/>
            </c:ext>
          </c:extLst>
        </c:ser>
        <c:ser>
          <c:idx val="2"/>
          <c:order val="2"/>
          <c:tx>
            <c:strRef>
              <c:f>'baseline HC fitting'!$A$31</c:f>
              <c:strCache>
                <c:ptCount val="1"/>
                <c:pt idx="0">
                  <c:v>IL10_ts</c:v>
                </c:pt>
              </c:strCache>
            </c:strRef>
          </c:tx>
          <c:spPr>
            <a:solidFill>
              <a:schemeClr val="accent3"/>
            </a:solidFill>
            <a:ln>
              <a:noFill/>
            </a:ln>
            <a:effectLst/>
          </c:spPr>
          <c:invertIfNegative val="0"/>
          <c:errBars>
            <c:errBarType val="plus"/>
            <c:errValType val="cust"/>
            <c:noEndCap val="0"/>
            <c:plus>
              <c:numRef>
                <c:f>'baseline HC fitting'!$B$35:$G$35</c:f>
                <c:numCache>
                  <c:formatCode>General</c:formatCode>
                  <c:ptCount val="6"/>
                  <c:pt idx="0">
                    <c:v>3.0945419099999998</c:v>
                  </c:pt>
                </c:numCache>
              </c:numRef>
            </c:plus>
            <c:minus>
              <c:numRef>
                <c:f>'baseline HC fitting'!$B$35:$G$35</c:f>
                <c:numCache>
                  <c:formatCode>General</c:formatCode>
                  <c:ptCount val="6"/>
                  <c:pt idx="0">
                    <c:v>3.0945419099999998</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fitting'!$B$31:$G$31</c:f>
              <c:numCache>
                <c:formatCode>General</c:formatCode>
                <c:ptCount val="6"/>
                <c:pt idx="0">
                  <c:v>32.799999999999997</c:v>
                </c:pt>
                <c:pt idx="1">
                  <c:v>30.87</c:v>
                </c:pt>
                <c:pt idx="2">
                  <c:v>30.38</c:v>
                </c:pt>
                <c:pt idx="3">
                  <c:v>26.3</c:v>
                </c:pt>
                <c:pt idx="4">
                  <c:v>12</c:v>
                </c:pt>
                <c:pt idx="5">
                  <c:v>12</c:v>
                </c:pt>
              </c:numCache>
            </c:numRef>
          </c:val>
          <c:extLst xmlns:c16r2="http://schemas.microsoft.com/office/drawing/2015/06/chart">
            <c:ext xmlns:c16="http://schemas.microsoft.com/office/drawing/2014/chart" uri="{C3380CC4-5D6E-409C-BE32-E72D297353CC}">
              <c16:uniqueId val="{00000002-0B6E-4699-8B5D-69D622C8272F}"/>
            </c:ext>
          </c:extLst>
        </c:ser>
        <c:ser>
          <c:idx val="3"/>
          <c:order val="3"/>
          <c:tx>
            <c:strRef>
              <c:f>'baseline HC fitting'!$A$32</c:f>
              <c:strCache>
                <c:ptCount val="1"/>
                <c:pt idx="0">
                  <c:v>CXCL10_ts</c:v>
                </c:pt>
              </c:strCache>
            </c:strRef>
          </c:tx>
          <c:spPr>
            <a:solidFill>
              <a:schemeClr val="accent4"/>
            </a:solidFill>
            <a:ln>
              <a:noFill/>
            </a:ln>
            <a:effectLst/>
          </c:spPr>
          <c:invertIfNegative val="0"/>
          <c:errBars>
            <c:errBarType val="plus"/>
            <c:errValType val="cust"/>
            <c:noEndCap val="0"/>
            <c:plus>
              <c:numRef>
                <c:f>'baseline HC fitting'!$B$36:$G$36</c:f>
                <c:numCache>
                  <c:formatCode>General</c:formatCode>
                  <c:ptCount val="6"/>
                  <c:pt idx="0">
                    <c:v>12.799564269999999</c:v>
                  </c:pt>
                </c:numCache>
              </c:numRef>
            </c:plus>
            <c:minus>
              <c:numRef>
                <c:f>'baseline HC fitting'!$B$36:$G$36</c:f>
                <c:numCache>
                  <c:formatCode>General</c:formatCode>
                  <c:ptCount val="6"/>
                  <c:pt idx="0">
                    <c:v>12.799564269999999</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fitting'!$B$32:$G$32</c:f>
              <c:numCache>
                <c:formatCode>General</c:formatCode>
                <c:ptCount val="6"/>
                <c:pt idx="0">
                  <c:v>3.4007350000000001</c:v>
                </c:pt>
                <c:pt idx="1">
                  <c:v>21</c:v>
                </c:pt>
                <c:pt idx="2">
                  <c:v>75.099999999999994</c:v>
                </c:pt>
                <c:pt idx="3">
                  <c:v>261</c:v>
                </c:pt>
                <c:pt idx="4">
                  <c:v>652.4</c:v>
                </c:pt>
                <c:pt idx="5">
                  <c:v>652.4</c:v>
                </c:pt>
              </c:numCache>
            </c:numRef>
          </c:val>
          <c:extLst xmlns:c16r2="http://schemas.microsoft.com/office/drawing/2015/06/chart">
            <c:ext xmlns:c16="http://schemas.microsoft.com/office/drawing/2014/chart" uri="{C3380CC4-5D6E-409C-BE32-E72D297353CC}">
              <c16:uniqueId val="{00000003-0B6E-4699-8B5D-69D622C8272F}"/>
            </c:ext>
          </c:extLst>
        </c:ser>
        <c:dLbls>
          <c:showLegendKey val="0"/>
          <c:showVal val="0"/>
          <c:showCatName val="0"/>
          <c:showSerName val="0"/>
          <c:showPercent val="0"/>
          <c:showBubbleSize val="0"/>
        </c:dLbls>
        <c:gapWidth val="219"/>
        <c:overlap val="-27"/>
        <c:axId val="115735552"/>
        <c:axId val="108319232"/>
      </c:barChart>
      <c:catAx>
        <c:axId val="1157355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Antigen concentration, pM</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319232"/>
        <c:crosses val="autoZero"/>
        <c:auto val="1"/>
        <c:lblAlgn val="ctr"/>
        <c:lblOffset val="100"/>
        <c:noMultiLvlLbl val="0"/>
      </c:catAx>
      <c:valAx>
        <c:axId val="108319232"/>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Concentration, pM</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7355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xmlns="" id="{40223CF4-6EC3-4F3D-BEA0-9514796D60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xmlns="" id="{DB86101E-20C9-440F-8FEB-24B28F0592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4A04A9-86E8-4736-A88B-F0616A5CD8E2}" type="datetimeFigureOut">
              <a:rPr lang="ru-RU" smtClean="0"/>
              <a:t>2020-07-19</a:t>
            </a:fld>
            <a:endParaRPr lang="ru-RU"/>
          </a:p>
        </p:txBody>
      </p:sp>
      <p:sp>
        <p:nvSpPr>
          <p:cNvPr id="4" name="Нижний колонтитул 3">
            <a:extLst>
              <a:ext uri="{FF2B5EF4-FFF2-40B4-BE49-F238E27FC236}">
                <a16:creationId xmlns:a16="http://schemas.microsoft.com/office/drawing/2014/main" xmlns="" id="{3B0FE210-AF64-447E-B83A-B778E19076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xmlns="" id="{01FBDD9F-C4A8-4DA2-80B0-0927FBBDB2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C27EDC-E7A4-4471-A35A-7C34D0837F9E}" type="slidenum">
              <a:rPr lang="ru-RU" smtClean="0"/>
              <a:t>‹#›</a:t>
            </a:fld>
            <a:endParaRPr lang="ru-RU"/>
          </a:p>
        </p:txBody>
      </p:sp>
    </p:spTree>
    <p:extLst>
      <p:ext uri="{BB962C8B-B14F-4D97-AF65-F5344CB8AC3E}">
        <p14:creationId xmlns:p14="http://schemas.microsoft.com/office/powerpoint/2010/main" val="722552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E18F7-3C35-4FFD-8CA4-BF84867EA133}" type="datetimeFigureOut">
              <a:rPr lang="ru-RU" smtClean="0"/>
              <a:t>2020-07-19</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DE7C4-8947-47E4-B976-E0E65B92E414}" type="slidenum">
              <a:rPr lang="ru-RU" smtClean="0"/>
              <a:t>‹#›</a:t>
            </a:fld>
            <a:endParaRPr lang="ru-RU"/>
          </a:p>
        </p:txBody>
      </p:sp>
    </p:spTree>
    <p:extLst>
      <p:ext uri="{BB962C8B-B14F-4D97-AF65-F5344CB8AC3E}">
        <p14:creationId xmlns:p14="http://schemas.microsoft.com/office/powerpoint/2010/main" val="4010856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a:t>
            </a:fld>
            <a:endParaRPr lang="ru-RU"/>
          </a:p>
        </p:txBody>
      </p:sp>
    </p:spTree>
    <p:extLst>
      <p:ext uri="{BB962C8B-B14F-4D97-AF65-F5344CB8AC3E}">
        <p14:creationId xmlns:p14="http://schemas.microsoft.com/office/powerpoint/2010/main" val="186888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44</a:t>
            </a:fld>
            <a:endParaRPr lang="ru-RU"/>
          </a:p>
        </p:txBody>
      </p:sp>
    </p:spTree>
    <p:extLst>
      <p:ext uri="{BB962C8B-B14F-4D97-AF65-F5344CB8AC3E}">
        <p14:creationId xmlns:p14="http://schemas.microsoft.com/office/powerpoint/2010/main" val="395442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60</a:t>
            </a:fld>
            <a:endParaRPr lang="ru-RU"/>
          </a:p>
        </p:txBody>
      </p:sp>
    </p:spTree>
    <p:extLst>
      <p:ext uri="{BB962C8B-B14F-4D97-AF65-F5344CB8AC3E}">
        <p14:creationId xmlns:p14="http://schemas.microsoft.com/office/powerpoint/2010/main" val="115720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61</a:t>
            </a:fld>
            <a:endParaRPr lang="ru-RU"/>
          </a:p>
        </p:txBody>
      </p:sp>
    </p:spTree>
    <p:extLst>
      <p:ext uri="{BB962C8B-B14F-4D97-AF65-F5344CB8AC3E}">
        <p14:creationId xmlns:p14="http://schemas.microsoft.com/office/powerpoint/2010/main" val="52191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63</a:t>
            </a:fld>
            <a:endParaRPr lang="ru-RU"/>
          </a:p>
        </p:txBody>
      </p:sp>
    </p:spTree>
    <p:extLst>
      <p:ext uri="{BB962C8B-B14F-4D97-AF65-F5344CB8AC3E}">
        <p14:creationId xmlns:p14="http://schemas.microsoft.com/office/powerpoint/2010/main" val="142550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7</a:t>
            </a:fld>
            <a:endParaRPr lang="ru-RU"/>
          </a:p>
        </p:txBody>
      </p:sp>
    </p:spTree>
    <p:extLst>
      <p:ext uri="{BB962C8B-B14F-4D97-AF65-F5344CB8AC3E}">
        <p14:creationId xmlns:p14="http://schemas.microsoft.com/office/powerpoint/2010/main" val="87240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8</a:t>
            </a:fld>
            <a:endParaRPr lang="ru-RU"/>
          </a:p>
        </p:txBody>
      </p:sp>
    </p:spTree>
    <p:extLst>
      <p:ext uri="{BB962C8B-B14F-4D97-AF65-F5344CB8AC3E}">
        <p14:creationId xmlns:p14="http://schemas.microsoft.com/office/powerpoint/2010/main" val="231246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9</a:t>
            </a:fld>
            <a:endParaRPr lang="ru-RU"/>
          </a:p>
        </p:txBody>
      </p:sp>
    </p:spTree>
    <p:extLst>
      <p:ext uri="{BB962C8B-B14F-4D97-AF65-F5344CB8AC3E}">
        <p14:creationId xmlns:p14="http://schemas.microsoft.com/office/powerpoint/2010/main" val="82190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37</a:t>
            </a:fld>
            <a:endParaRPr lang="ru-RU"/>
          </a:p>
        </p:txBody>
      </p:sp>
    </p:spTree>
    <p:extLst>
      <p:ext uri="{BB962C8B-B14F-4D97-AF65-F5344CB8AC3E}">
        <p14:creationId xmlns:p14="http://schemas.microsoft.com/office/powerpoint/2010/main" val="341319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38</a:t>
            </a:fld>
            <a:endParaRPr lang="ru-RU"/>
          </a:p>
        </p:txBody>
      </p:sp>
    </p:spTree>
    <p:extLst>
      <p:ext uri="{BB962C8B-B14F-4D97-AF65-F5344CB8AC3E}">
        <p14:creationId xmlns:p14="http://schemas.microsoft.com/office/powerpoint/2010/main" val="223633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39</a:t>
            </a:fld>
            <a:endParaRPr lang="ru-RU"/>
          </a:p>
        </p:txBody>
      </p:sp>
    </p:spTree>
    <p:extLst>
      <p:ext uri="{BB962C8B-B14F-4D97-AF65-F5344CB8AC3E}">
        <p14:creationId xmlns:p14="http://schemas.microsoft.com/office/powerpoint/2010/main" val="2314039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42</a:t>
            </a:fld>
            <a:endParaRPr lang="ru-RU"/>
          </a:p>
        </p:txBody>
      </p:sp>
    </p:spTree>
    <p:extLst>
      <p:ext uri="{BB962C8B-B14F-4D97-AF65-F5344CB8AC3E}">
        <p14:creationId xmlns:p14="http://schemas.microsoft.com/office/powerpoint/2010/main" val="4020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43</a:t>
            </a:fld>
            <a:endParaRPr lang="ru-RU"/>
          </a:p>
        </p:txBody>
      </p:sp>
    </p:spTree>
    <p:extLst>
      <p:ext uri="{BB962C8B-B14F-4D97-AF65-F5344CB8AC3E}">
        <p14:creationId xmlns:p14="http://schemas.microsoft.com/office/powerpoint/2010/main" val="2168181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8650" y="2385898"/>
            <a:ext cx="7857605" cy="2211040"/>
          </a:xfrm>
        </p:spPr>
        <p:txBody>
          <a:bodyPr anchor="ctr" anchorCtr="0">
            <a:normAutofit/>
          </a:bodyPr>
          <a:lstStyle>
            <a:lvl1pPr algn="l">
              <a:defRPr sz="5000">
                <a:latin typeface="Museo Sans Cyrl 100" panose="02000000000000000000" pitchFamily="50" charset="-52"/>
              </a:defRPr>
            </a:lvl1pPr>
          </a:lstStyle>
          <a:p>
            <a:r>
              <a:rPr lang="en-US" dirty="0"/>
              <a:t>Presentation title</a:t>
            </a:r>
          </a:p>
        </p:txBody>
      </p:sp>
      <p:sp>
        <p:nvSpPr>
          <p:cNvPr id="8" name="Текст 7">
            <a:extLst>
              <a:ext uri="{FF2B5EF4-FFF2-40B4-BE49-F238E27FC236}">
                <a16:creationId xmlns:a16="http://schemas.microsoft.com/office/drawing/2014/main" xmlns="" id="{A0A3BE4C-A1FE-43B2-B94F-3B58626D269E}"/>
              </a:ext>
            </a:extLst>
          </p:cNvPr>
          <p:cNvSpPr>
            <a:spLocks noGrp="1"/>
          </p:cNvSpPr>
          <p:nvPr>
            <p:ph type="body" sz="quarter" idx="13" hasCustomPrompt="1"/>
          </p:nvPr>
        </p:nvSpPr>
        <p:spPr>
          <a:xfrm>
            <a:off x="628650" y="5104016"/>
            <a:ext cx="5622521" cy="822960"/>
          </a:xfrm>
        </p:spPr>
        <p:txBody>
          <a:bodyPr>
            <a:noAutofit/>
          </a:bodyPr>
          <a:lstStyle>
            <a:lvl1pPr marL="0" indent="0">
              <a:buNone/>
              <a:defRPr sz="2000"/>
            </a:lvl1pPr>
          </a:lstStyle>
          <a:p>
            <a:pPr lvl="0"/>
            <a:r>
              <a:rPr lang="en-US" dirty="0"/>
              <a:t>Research Scientist, Project Leader, PhD</a:t>
            </a:r>
          </a:p>
          <a:p>
            <a:pPr lvl="0"/>
            <a:r>
              <a:rPr lang="en-US" dirty="0"/>
              <a:t>Modeling for Drug Development</a:t>
            </a:r>
          </a:p>
          <a:p>
            <a:pPr lvl="0"/>
            <a:endParaRPr lang="ru-RU" dirty="0"/>
          </a:p>
        </p:txBody>
      </p:sp>
      <p:sp>
        <p:nvSpPr>
          <p:cNvPr id="12" name="Текст 11">
            <a:extLst>
              <a:ext uri="{FF2B5EF4-FFF2-40B4-BE49-F238E27FC236}">
                <a16:creationId xmlns:a16="http://schemas.microsoft.com/office/drawing/2014/main" xmlns="" id="{1F7E3CD8-E89D-4019-9B27-500F4ECB35B8}"/>
              </a:ext>
            </a:extLst>
          </p:cNvPr>
          <p:cNvSpPr>
            <a:spLocks noGrp="1"/>
          </p:cNvSpPr>
          <p:nvPr>
            <p:ph type="body" sz="quarter" idx="14" hasCustomPrompt="1"/>
          </p:nvPr>
        </p:nvSpPr>
        <p:spPr>
          <a:xfrm>
            <a:off x="636963" y="4630652"/>
            <a:ext cx="5622925" cy="457200"/>
          </a:xfrm>
        </p:spPr>
        <p:txBody>
          <a:bodyPr>
            <a:normAutofit/>
          </a:bodyPr>
          <a:lstStyle>
            <a:lvl1pPr marL="0" indent="0">
              <a:buNone/>
              <a:defRPr sz="2000">
                <a:latin typeface="+mj-lt"/>
              </a:defRPr>
            </a:lvl1pPr>
          </a:lstStyle>
          <a:p>
            <a:pPr lvl="0"/>
            <a:r>
              <a:rPr lang="en-US" dirty="0"/>
              <a:t>Alexander </a:t>
            </a:r>
            <a:r>
              <a:rPr lang="en-US" dirty="0" err="1"/>
              <a:t>Bermondt</a:t>
            </a:r>
            <a:endParaRPr lang="en-US" dirty="0"/>
          </a:p>
        </p:txBody>
      </p:sp>
      <p:sp>
        <p:nvSpPr>
          <p:cNvPr id="16" name="Текст 15">
            <a:extLst>
              <a:ext uri="{FF2B5EF4-FFF2-40B4-BE49-F238E27FC236}">
                <a16:creationId xmlns:a16="http://schemas.microsoft.com/office/drawing/2014/main" xmlns="" id="{B094C14E-B0EE-467E-8647-57029B6130E5}"/>
              </a:ext>
            </a:extLst>
          </p:cNvPr>
          <p:cNvSpPr>
            <a:spLocks noGrp="1"/>
          </p:cNvSpPr>
          <p:nvPr>
            <p:ph type="body" sz="quarter" idx="16" hasCustomPrompt="1"/>
          </p:nvPr>
        </p:nvSpPr>
        <p:spPr>
          <a:xfrm>
            <a:off x="636963" y="5973967"/>
            <a:ext cx="3336925" cy="340071"/>
          </a:xfrm>
        </p:spPr>
        <p:txBody>
          <a:bodyPr/>
          <a:lstStyle>
            <a:lvl1pPr marL="0" indent="0">
              <a:buNone/>
              <a:defRPr/>
            </a:lvl1pPr>
          </a:lstStyle>
          <a:p>
            <a:pPr lvl="0"/>
            <a:r>
              <a:rPr lang="en-US" dirty="0"/>
              <a:t>2017-01-01</a:t>
            </a:r>
            <a:endParaRPr lang="ru-RU" dirty="0"/>
          </a:p>
        </p:txBody>
      </p:sp>
      <p:sp>
        <p:nvSpPr>
          <p:cNvPr id="7" name="Slide Number Placeholder 4"/>
          <p:cNvSpPr>
            <a:spLocks noGrp="1"/>
          </p:cNvSpPr>
          <p:nvPr>
            <p:ph type="sldNum" sz="quarter" idx="12"/>
          </p:nvPr>
        </p:nvSpPr>
        <p:spPr>
          <a:xfrm>
            <a:off x="6891280" y="6415074"/>
            <a:ext cx="2057400" cy="365125"/>
          </a:xfrm>
        </p:spPr>
        <p:txBody>
          <a:bodyPr/>
          <a:lstStyle/>
          <a:p>
            <a:fld id="{8D0E1ED9-1B5C-4060-9004-48CB920062D4}" type="slidenum">
              <a:rPr lang="ru-RU" smtClean="0"/>
              <a:t>‹#›</a:t>
            </a:fld>
            <a:endParaRPr lang="ru-RU"/>
          </a:p>
        </p:txBody>
      </p:sp>
    </p:spTree>
    <p:extLst>
      <p:ext uri="{BB962C8B-B14F-4D97-AF65-F5344CB8AC3E}">
        <p14:creationId xmlns:p14="http://schemas.microsoft.com/office/powerpoint/2010/main" val="264069122"/>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lide">
    <p:bg>
      <p:bgPr>
        <a:blipFill dpi="0" rotWithShape="1">
          <a:blip r:embed="rId2">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519" y="294506"/>
            <a:ext cx="8324156" cy="507710"/>
          </a:xfrm>
        </p:spPr>
        <p:txBody>
          <a:bodyPr/>
          <a:lstStyle/>
          <a:p>
            <a:r>
              <a:rPr lang="ru-RU"/>
              <a:t>Образец заголовка</a:t>
            </a:r>
            <a:endParaRPr lang="en-US" dirty="0"/>
          </a:p>
        </p:txBody>
      </p:sp>
      <p:sp>
        <p:nvSpPr>
          <p:cNvPr id="5"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7" name="Текст 6">
            <a:extLst>
              <a:ext uri="{FF2B5EF4-FFF2-40B4-BE49-F238E27FC236}">
                <a16:creationId xmlns:a16="http://schemas.microsoft.com/office/drawing/2014/main" xmlns="" id="{4CB9583F-A9EB-4DCE-8F98-F7E23771106B}"/>
              </a:ext>
            </a:extLst>
          </p:cNvPr>
          <p:cNvSpPr>
            <a:spLocks noGrp="1"/>
          </p:cNvSpPr>
          <p:nvPr>
            <p:ph type="body" sz="quarter" idx="13"/>
          </p:nvPr>
        </p:nvSpPr>
        <p:spPr>
          <a:xfrm>
            <a:off x="412750" y="964734"/>
            <a:ext cx="8323263" cy="5278904"/>
          </a:xfrm>
        </p:spPr>
        <p:txBody>
          <a:bodyPr/>
          <a:lstStyle>
            <a:lvl1pPr marL="0" indent="0">
              <a:buNone/>
              <a:defRPr/>
            </a:lvl1pPr>
          </a:lstStyle>
          <a:p>
            <a:pPr lvl="0"/>
            <a:endParaRPr lang="ru-RU" dirty="0"/>
          </a:p>
        </p:txBody>
      </p:sp>
      <p:sp>
        <p:nvSpPr>
          <p:cNvPr id="6" name="TextBox 5">
            <a:extLst>
              <a:ext uri="{FF2B5EF4-FFF2-40B4-BE49-F238E27FC236}">
                <a16:creationId xmlns:a16="http://schemas.microsoft.com/office/drawing/2014/main" xmlns=""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260724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6" name="TextBox 5">
            <a:extLst>
              <a:ext uri="{FF2B5EF4-FFF2-40B4-BE49-F238E27FC236}">
                <a16:creationId xmlns:a16="http://schemas.microsoft.com/office/drawing/2014/main" xmlns=""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124921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470027"/>
            <a:ext cx="7886700" cy="2852737"/>
          </a:xfrm>
        </p:spPr>
        <p:txBody>
          <a:bodyPr anchor="ctr" anchorCtr="1">
            <a:normAutofit/>
          </a:bodyPr>
          <a:lstStyle>
            <a:lvl1pPr>
              <a:defRPr sz="48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5"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8" name="TextBox 7">
            <a:extLst>
              <a:ext uri="{FF2B5EF4-FFF2-40B4-BE49-F238E27FC236}">
                <a16:creationId xmlns:a16="http://schemas.microsoft.com/office/drawing/2014/main" xmlns=""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92165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knowledgm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A3127DFC-4D19-4C12-B876-FDC99230E01E}"/>
              </a:ext>
            </a:extLst>
          </p:cNvPr>
          <p:cNvSpPr txBox="1"/>
          <p:nvPr userDrawn="1"/>
        </p:nvSpPr>
        <p:spPr>
          <a:xfrm>
            <a:off x="1596104" y="561221"/>
            <a:ext cx="5785558" cy="861774"/>
          </a:xfrm>
          <a:prstGeom prst="rect">
            <a:avLst/>
          </a:prstGeom>
          <a:noFill/>
        </p:spPr>
        <p:txBody>
          <a:bodyPr wrap="none" rtlCol="0">
            <a:spAutoFit/>
          </a:bodyPr>
          <a:lstStyle/>
          <a:p>
            <a:r>
              <a:rPr lang="en-US" sz="5000" dirty="0">
                <a:latin typeface="Museo Sans Cyrl 100" panose="02000000000000000000" pitchFamily="50" charset="-52"/>
              </a:rPr>
              <a:t>Acknowledgments </a:t>
            </a:r>
            <a:endParaRPr lang="ru-RU" sz="5000" dirty="0">
              <a:latin typeface="Museo Sans Cyrl 100" panose="02000000000000000000" pitchFamily="50" charset="-52"/>
            </a:endParaRPr>
          </a:p>
        </p:txBody>
      </p:sp>
      <p:sp>
        <p:nvSpPr>
          <p:cNvPr id="7" name="TextBox 6">
            <a:extLst>
              <a:ext uri="{FF2B5EF4-FFF2-40B4-BE49-F238E27FC236}">
                <a16:creationId xmlns:a16="http://schemas.microsoft.com/office/drawing/2014/main" xmlns="" id="{47C7EC04-4047-4E22-8A42-20FB91DEB16F}"/>
              </a:ext>
            </a:extLst>
          </p:cNvPr>
          <p:cNvSpPr txBox="1"/>
          <p:nvPr userDrawn="1"/>
        </p:nvSpPr>
        <p:spPr>
          <a:xfrm>
            <a:off x="6361224" y="5406532"/>
            <a:ext cx="2090316" cy="707886"/>
          </a:xfrm>
          <a:prstGeom prst="rect">
            <a:avLst/>
          </a:prstGeom>
          <a:noFill/>
        </p:spPr>
        <p:txBody>
          <a:bodyPr wrap="none" rtlCol="0">
            <a:spAutoFit/>
          </a:bodyPr>
          <a:lstStyle/>
          <a:p>
            <a:pPr algn="r"/>
            <a:r>
              <a:rPr lang="en-US" sz="2000" dirty="0">
                <a:solidFill>
                  <a:schemeClr val="tx1"/>
                </a:solidFill>
                <a:latin typeface="Museo Sans Cyrl 700" panose="02000000000000000000" pitchFamily="50" charset="-52"/>
              </a:rPr>
              <a:t>INSYSBIO LLC</a:t>
            </a:r>
          </a:p>
          <a:p>
            <a:pPr algn="r"/>
            <a:r>
              <a:rPr lang="en-US" sz="2000" b="0" dirty="0">
                <a:solidFill>
                  <a:srgbClr val="7A2685"/>
                </a:solidFill>
                <a:latin typeface="Museo Sans Cyrl 300" panose="02000000000000000000" pitchFamily="50" charset="-52"/>
              </a:rPr>
              <a:t>www.insysbio.com</a:t>
            </a:r>
            <a:endParaRPr lang="ru-RU" sz="2000" b="0" dirty="0">
              <a:solidFill>
                <a:srgbClr val="7A2685"/>
              </a:solidFill>
              <a:latin typeface="Museo Sans Cyrl 300" panose="02000000000000000000" pitchFamily="50" charset="-52"/>
            </a:endParaRPr>
          </a:p>
        </p:txBody>
      </p:sp>
      <p:sp>
        <p:nvSpPr>
          <p:cNvPr id="9" name="Текст 8">
            <a:extLst>
              <a:ext uri="{FF2B5EF4-FFF2-40B4-BE49-F238E27FC236}">
                <a16:creationId xmlns:a16="http://schemas.microsoft.com/office/drawing/2014/main" xmlns="" id="{34409B9D-617D-4C37-A04A-19D5974DE9F3}"/>
              </a:ext>
            </a:extLst>
          </p:cNvPr>
          <p:cNvSpPr>
            <a:spLocks noGrp="1"/>
          </p:cNvSpPr>
          <p:nvPr>
            <p:ph type="body" sz="quarter" idx="11" hasCustomPrompt="1"/>
          </p:nvPr>
        </p:nvSpPr>
        <p:spPr>
          <a:xfrm>
            <a:off x="757238" y="1487488"/>
            <a:ext cx="7705725" cy="3657600"/>
          </a:xfrm>
        </p:spPr>
        <p:txBody>
          <a:bodyPr/>
          <a:lstStyle>
            <a:lvl1pPr>
              <a:defRPr/>
            </a:lvl1pPr>
          </a:lstStyle>
          <a:p>
            <a:pPr lvl="0"/>
            <a:r>
              <a:rPr lang="en-US" dirty="0"/>
              <a:t>Some person</a:t>
            </a:r>
          </a:p>
          <a:p>
            <a:pPr lvl="0"/>
            <a:r>
              <a:rPr lang="en-US" dirty="0"/>
              <a:t>Another person</a:t>
            </a:r>
            <a:endParaRPr lang="ru-RU" dirty="0"/>
          </a:p>
        </p:txBody>
      </p:sp>
      <p:sp>
        <p:nvSpPr>
          <p:cNvPr id="8"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Tree>
    <p:extLst>
      <p:ext uri="{BB962C8B-B14F-4D97-AF65-F5344CB8AC3E}">
        <p14:creationId xmlns:p14="http://schemas.microsoft.com/office/powerpoint/2010/main" val="3349715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2519" y="747512"/>
            <a:ext cx="8324156" cy="507710"/>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412518" y="1559617"/>
            <a:ext cx="8324157"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6" name="Slide Number Placeholder 5"/>
          <p:cNvSpPr>
            <a:spLocks noGrp="1"/>
          </p:cNvSpPr>
          <p:nvPr>
            <p:ph type="sldNum" sz="quarter" idx="4"/>
          </p:nvPr>
        </p:nvSpPr>
        <p:spPr>
          <a:xfrm>
            <a:off x="6773834" y="6356351"/>
            <a:ext cx="2057400" cy="365125"/>
          </a:xfrm>
          <a:prstGeom prst="rect">
            <a:avLst/>
          </a:prstGeom>
        </p:spPr>
        <p:txBody>
          <a:bodyPr vert="horz" lIns="91440" tIns="45720" rIns="91440" bIns="45720" rtlCol="0" anchor="ctr"/>
          <a:lstStyle>
            <a:lvl1pPr algn="r">
              <a:defRPr sz="1200">
                <a:solidFill>
                  <a:srgbClr val="7A2685"/>
                </a:solidFill>
                <a:latin typeface="Museo Sans Cyrl 300" panose="02000000000000000000" pitchFamily="50" charset="-52"/>
              </a:defRPr>
            </a:lvl1pPr>
          </a:lstStyle>
          <a:p>
            <a:fld id="{8D0E1ED9-1B5C-4060-9004-48CB920062D4}" type="slidenum">
              <a:rPr lang="ru-RU" smtClean="0"/>
              <a:pPr/>
              <a:t>‹#›</a:t>
            </a:fld>
            <a:endParaRPr lang="ru-RU" dirty="0"/>
          </a:p>
        </p:txBody>
      </p:sp>
    </p:spTree>
    <p:extLst>
      <p:ext uri="{BB962C8B-B14F-4D97-AF65-F5344CB8AC3E}">
        <p14:creationId xmlns:p14="http://schemas.microsoft.com/office/powerpoint/2010/main" val="3314931082"/>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7" r:id="rId3"/>
    <p:sldLayoutId id="2147483663" r:id="rId4"/>
    <p:sldLayoutId id="2147483671" r:id="rId5"/>
  </p:sldLayoutIdLst>
  <p:hf hdr="0" ftr="0" dt="0"/>
  <p:txStyles>
    <p:titleStyle>
      <a:lvl1pPr algn="l" defTabSz="914400" rtl="0" eaLnBrk="1" latinLnBrk="0" hangingPunct="1">
        <a:lnSpc>
          <a:spcPct val="90000"/>
        </a:lnSpc>
        <a:spcBef>
          <a:spcPct val="0"/>
        </a:spcBef>
        <a:buNone/>
        <a:defRPr sz="3000" kern="1200">
          <a:solidFill>
            <a:srgbClr val="862D91"/>
          </a:solidFill>
          <a:latin typeface="Museo Sans Cyrl 700" panose="02000000000000000000" pitchFamily="50" charset="-5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9DEAFCA8-2A3C-4598-84D1-592893265A86}"/>
              </a:ext>
            </a:extLst>
          </p:cNvPr>
          <p:cNvSpPr>
            <a:spLocks noGrp="1"/>
          </p:cNvSpPr>
          <p:nvPr>
            <p:ph type="ctrTitle"/>
          </p:nvPr>
        </p:nvSpPr>
        <p:spPr/>
        <p:txBody>
          <a:bodyPr>
            <a:normAutofit/>
          </a:bodyPr>
          <a:lstStyle/>
          <a:p>
            <a:r>
              <a:rPr lang="en-US" sz="4400" dirty="0"/>
              <a:t>Development of Cov19 life cycle model: documentation</a:t>
            </a:r>
            <a:endParaRPr lang="ru-RU" sz="4400" dirty="0"/>
          </a:p>
        </p:txBody>
      </p:sp>
      <p:sp>
        <p:nvSpPr>
          <p:cNvPr id="3" name="Текст 2">
            <a:extLst>
              <a:ext uri="{FF2B5EF4-FFF2-40B4-BE49-F238E27FC236}">
                <a16:creationId xmlns:a16="http://schemas.microsoft.com/office/drawing/2014/main" xmlns="" id="{E0B1D61F-4E21-415E-9F0B-0859F50539C0}"/>
              </a:ext>
            </a:extLst>
          </p:cNvPr>
          <p:cNvSpPr>
            <a:spLocks noGrp="1"/>
          </p:cNvSpPr>
          <p:nvPr>
            <p:ph type="body" sz="quarter" idx="13"/>
          </p:nvPr>
        </p:nvSpPr>
        <p:spPr/>
        <p:txBody>
          <a:bodyPr/>
          <a:lstStyle/>
          <a:p>
            <a:r>
              <a:rPr lang="en-US" dirty="0"/>
              <a:t>demin@insysbio.com</a:t>
            </a:r>
            <a:endParaRPr lang="ru-RU" dirty="0"/>
          </a:p>
        </p:txBody>
      </p:sp>
      <p:sp>
        <p:nvSpPr>
          <p:cNvPr id="4" name="Текст 3">
            <a:extLst>
              <a:ext uri="{FF2B5EF4-FFF2-40B4-BE49-F238E27FC236}">
                <a16:creationId xmlns:a16="http://schemas.microsoft.com/office/drawing/2014/main" xmlns="" id="{92DD70E7-9C29-4A0A-A559-BCD31E567F20}"/>
              </a:ext>
            </a:extLst>
          </p:cNvPr>
          <p:cNvSpPr>
            <a:spLocks noGrp="1"/>
          </p:cNvSpPr>
          <p:nvPr>
            <p:ph type="body" sz="quarter" idx="14"/>
          </p:nvPr>
        </p:nvSpPr>
        <p:spPr/>
        <p:txBody>
          <a:bodyPr/>
          <a:lstStyle/>
          <a:p>
            <a:r>
              <a:rPr lang="en-US" dirty="0"/>
              <a:t>Oleg Demin</a:t>
            </a:r>
            <a:endParaRPr lang="ru-RU" dirty="0"/>
          </a:p>
        </p:txBody>
      </p:sp>
      <p:sp>
        <p:nvSpPr>
          <p:cNvPr id="5" name="Текст 4">
            <a:extLst>
              <a:ext uri="{FF2B5EF4-FFF2-40B4-BE49-F238E27FC236}">
                <a16:creationId xmlns:a16="http://schemas.microsoft.com/office/drawing/2014/main" xmlns="" id="{0896644C-049D-496C-9545-0E2078AC110D}"/>
              </a:ext>
            </a:extLst>
          </p:cNvPr>
          <p:cNvSpPr>
            <a:spLocks noGrp="1"/>
          </p:cNvSpPr>
          <p:nvPr>
            <p:ph type="body" sz="quarter" idx="16"/>
          </p:nvPr>
        </p:nvSpPr>
        <p:spPr/>
        <p:txBody>
          <a:bodyPr/>
          <a:lstStyle/>
          <a:p>
            <a:r>
              <a:rPr lang="en-US" dirty="0"/>
              <a:t>2020-05-12</a:t>
            </a:r>
            <a:endParaRPr lang="ru-RU" dirty="0"/>
          </a:p>
        </p:txBody>
      </p:sp>
    </p:spTree>
    <p:extLst>
      <p:ext uri="{BB962C8B-B14F-4D97-AF65-F5344CB8AC3E}">
        <p14:creationId xmlns:p14="http://schemas.microsoft.com/office/powerpoint/2010/main" val="64789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1BF381-66B2-43FA-897A-44DEB0055EA3}"/>
              </a:ext>
            </a:extLst>
          </p:cNvPr>
          <p:cNvSpPr>
            <a:spLocks noGrp="1"/>
          </p:cNvSpPr>
          <p:nvPr>
            <p:ph type="title"/>
          </p:nvPr>
        </p:nvSpPr>
        <p:spPr/>
        <p:txBody>
          <a:bodyPr/>
          <a:lstStyle/>
          <a:p>
            <a:r>
              <a:rPr lang="en-US" dirty="0"/>
              <a:t>Cells and virus in bulk phase</a:t>
            </a:r>
            <a:endParaRPr lang="ru-RU" dirty="0"/>
          </a:p>
        </p:txBody>
      </p:sp>
      <p:sp>
        <p:nvSpPr>
          <p:cNvPr id="3" name="Text Placeholder 2">
            <a:extLst>
              <a:ext uri="{FF2B5EF4-FFF2-40B4-BE49-F238E27FC236}">
                <a16:creationId xmlns:a16="http://schemas.microsoft.com/office/drawing/2014/main" xmlns="" id="{62FEB3F1-229C-4F42-9E5D-DAF020037F26}"/>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xmlns="" id="{60214CFF-4ECD-4E4C-9AC6-D8758930DD45}"/>
              </a:ext>
            </a:extLst>
          </p:cNvPr>
          <p:cNvSpPr>
            <a:spLocks noGrp="1"/>
          </p:cNvSpPr>
          <p:nvPr>
            <p:ph type="sldNum" sz="quarter" idx="12"/>
          </p:nvPr>
        </p:nvSpPr>
        <p:spPr/>
        <p:txBody>
          <a:bodyPr/>
          <a:lstStyle/>
          <a:p>
            <a:fld id="{8D0E1ED9-1B5C-4060-9004-48CB920062D4}" type="slidenum">
              <a:rPr lang="ru-RU" smtClean="0"/>
              <a:pPr/>
              <a:t>10</a:t>
            </a:fld>
            <a:endParaRPr lang="ru-RU"/>
          </a:p>
        </p:txBody>
      </p:sp>
    </p:spTree>
    <p:extLst>
      <p:ext uri="{BB962C8B-B14F-4D97-AF65-F5344CB8AC3E}">
        <p14:creationId xmlns:p14="http://schemas.microsoft.com/office/powerpoint/2010/main" val="9756908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B50FE112-4DE2-4472-9B96-C0DD0CEF5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7498"/>
            <a:ext cx="4605454" cy="2459223"/>
          </a:xfrm>
          <a:prstGeom prst="rect">
            <a:avLst/>
          </a:prstGeom>
        </p:spPr>
      </p:pic>
      <p:pic>
        <p:nvPicPr>
          <p:cNvPr id="8" name="Picture 7">
            <a:extLst>
              <a:ext uri="{FF2B5EF4-FFF2-40B4-BE49-F238E27FC236}">
                <a16:creationId xmlns:a16="http://schemas.microsoft.com/office/drawing/2014/main" xmlns="" id="{27FF8FCF-4634-401F-A74C-02169C83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18275"/>
            <a:ext cx="4605454" cy="2459223"/>
          </a:xfrm>
          <a:prstGeom prst="rect">
            <a:avLst/>
          </a:prstGeom>
        </p:spPr>
      </p:pic>
      <p:pic>
        <p:nvPicPr>
          <p:cNvPr id="5" name="Picture 4">
            <a:extLst>
              <a:ext uri="{FF2B5EF4-FFF2-40B4-BE49-F238E27FC236}">
                <a16:creationId xmlns:a16="http://schemas.microsoft.com/office/drawing/2014/main" xmlns="" id="{74BB9074-91BC-40D9-A32D-1A23B5DC0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 y="818275"/>
            <a:ext cx="4605454" cy="2459223"/>
          </a:xfrm>
          <a:prstGeom prst="rect">
            <a:avLst/>
          </a:prstGeom>
        </p:spPr>
      </p:pic>
      <p:sp>
        <p:nvSpPr>
          <p:cNvPr id="2" name="Заголовок 1"/>
          <p:cNvSpPr>
            <a:spLocks noGrp="1"/>
          </p:cNvSpPr>
          <p:nvPr>
            <p:ph type="title"/>
          </p:nvPr>
        </p:nvSpPr>
        <p:spPr/>
        <p:txBody>
          <a:bodyPr/>
          <a:lstStyle/>
          <a:p>
            <a:r>
              <a:rPr lang="en-US" dirty="0"/>
              <a:t>Simulations: COV in surfactant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11</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195284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32CF2860-5802-484B-A9BD-572C5D053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936"/>
            <a:ext cx="4595708" cy="2454019"/>
          </a:xfrm>
          <a:prstGeom prst="rect">
            <a:avLst/>
          </a:prstGeom>
        </p:spPr>
      </p:pic>
      <p:pic>
        <p:nvPicPr>
          <p:cNvPr id="15" name="Picture 14">
            <a:extLst>
              <a:ext uri="{FF2B5EF4-FFF2-40B4-BE49-F238E27FC236}">
                <a16:creationId xmlns:a16="http://schemas.microsoft.com/office/drawing/2014/main" xmlns="" id="{F506565B-D5D9-478E-B37D-2AF5534BF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5750"/>
            <a:ext cx="4595708" cy="2454019"/>
          </a:xfrm>
          <a:prstGeom prst="rect">
            <a:avLst/>
          </a:prstGeom>
        </p:spPr>
      </p:pic>
      <p:pic>
        <p:nvPicPr>
          <p:cNvPr id="9" name="Picture 8">
            <a:extLst>
              <a:ext uri="{FF2B5EF4-FFF2-40B4-BE49-F238E27FC236}">
                <a16:creationId xmlns:a16="http://schemas.microsoft.com/office/drawing/2014/main" xmlns="" id="{07AE022E-8062-4033-B9B7-2ED15D513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708" y="836936"/>
            <a:ext cx="4595708" cy="2454019"/>
          </a:xfrm>
          <a:prstGeom prst="rect">
            <a:avLst/>
          </a:prstGeom>
        </p:spPr>
      </p:pic>
      <p:sp>
        <p:nvSpPr>
          <p:cNvPr id="2" name="Заголовок 1"/>
          <p:cNvSpPr>
            <a:spLocks noGrp="1"/>
          </p:cNvSpPr>
          <p:nvPr>
            <p:ph type="title"/>
          </p:nvPr>
        </p:nvSpPr>
        <p:spPr/>
        <p:txBody>
          <a:bodyPr/>
          <a:lstStyle/>
          <a:p>
            <a:r>
              <a:rPr lang="en-US" dirty="0"/>
              <a:t>Simulations: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12</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784855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1C1F90B9-B317-459D-AD43-6AEBC0812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9600"/>
            <a:ext cx="4595708" cy="2454019"/>
          </a:xfrm>
          <a:prstGeom prst="rect">
            <a:avLst/>
          </a:prstGeom>
        </p:spPr>
      </p:pic>
      <p:pic>
        <p:nvPicPr>
          <p:cNvPr id="8" name="Picture 7">
            <a:extLst>
              <a:ext uri="{FF2B5EF4-FFF2-40B4-BE49-F238E27FC236}">
                <a16:creationId xmlns:a16="http://schemas.microsoft.com/office/drawing/2014/main" xmlns="" id="{86AFEBB0-4CCA-4D6F-8103-0A61F27E0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36936"/>
            <a:ext cx="4560761" cy="2435358"/>
          </a:xfrm>
          <a:prstGeom prst="rect">
            <a:avLst/>
          </a:prstGeom>
        </p:spPr>
      </p:pic>
      <p:pic>
        <p:nvPicPr>
          <p:cNvPr id="5" name="Picture 4">
            <a:extLst>
              <a:ext uri="{FF2B5EF4-FFF2-40B4-BE49-F238E27FC236}">
                <a16:creationId xmlns:a16="http://schemas.microsoft.com/office/drawing/2014/main" xmlns="" id="{87593208-7535-49A3-AFC6-8A88671C1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8275"/>
            <a:ext cx="4595708" cy="2454019"/>
          </a:xfrm>
          <a:prstGeom prst="rect">
            <a:avLst/>
          </a:prstGeom>
        </p:spPr>
      </p:pic>
      <p:sp>
        <p:nvSpPr>
          <p:cNvPr id="2" name="Заголовок 1"/>
          <p:cNvSpPr>
            <a:spLocks noGrp="1"/>
          </p:cNvSpPr>
          <p:nvPr>
            <p:ph type="title"/>
          </p:nvPr>
        </p:nvSpPr>
        <p:spPr/>
        <p:txBody>
          <a:bodyPr/>
          <a:lstStyle/>
          <a:p>
            <a:r>
              <a:rPr lang="en-US" dirty="0"/>
              <a:t>Simulations: </a:t>
            </a:r>
            <a:r>
              <a:rPr lang="en-US" dirty="0" err="1"/>
              <a:t>iPC</a:t>
            </a:r>
            <a:r>
              <a:rPr lang="en-US" dirty="0"/>
              <a:t>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13</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003050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FAE317A-FB7C-40B7-92EE-32269A93E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90955"/>
            <a:ext cx="4595708" cy="2454019"/>
          </a:xfrm>
          <a:prstGeom prst="rect">
            <a:avLst/>
          </a:prstGeom>
        </p:spPr>
      </p:pic>
      <p:pic>
        <p:nvPicPr>
          <p:cNvPr id="7" name="Picture 6">
            <a:extLst>
              <a:ext uri="{FF2B5EF4-FFF2-40B4-BE49-F238E27FC236}">
                <a16:creationId xmlns:a16="http://schemas.microsoft.com/office/drawing/2014/main" xmlns="" id="{25BEB8F0-8DCA-46AC-AC0D-B1641D75E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708" y="836936"/>
            <a:ext cx="4595708" cy="2454019"/>
          </a:xfrm>
          <a:prstGeom prst="rect">
            <a:avLst/>
          </a:prstGeom>
        </p:spPr>
      </p:pic>
      <p:pic>
        <p:nvPicPr>
          <p:cNvPr id="5" name="Picture 4">
            <a:extLst>
              <a:ext uri="{FF2B5EF4-FFF2-40B4-BE49-F238E27FC236}">
                <a16:creationId xmlns:a16="http://schemas.microsoft.com/office/drawing/2014/main" xmlns="" id="{C1963401-22F1-4B7F-B5AB-532859059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6936"/>
            <a:ext cx="4595708" cy="2454019"/>
          </a:xfrm>
          <a:prstGeom prst="rect">
            <a:avLst/>
          </a:prstGeom>
        </p:spPr>
      </p:pic>
      <p:sp>
        <p:nvSpPr>
          <p:cNvPr id="2" name="Заголовок 1"/>
          <p:cNvSpPr>
            <a:spLocks noGrp="1"/>
          </p:cNvSpPr>
          <p:nvPr>
            <p:ph type="title"/>
          </p:nvPr>
        </p:nvSpPr>
        <p:spPr/>
        <p:txBody>
          <a:bodyPr/>
          <a:lstStyle/>
          <a:p>
            <a:r>
              <a:rPr lang="en-US" dirty="0"/>
              <a:t>Simulations: </a:t>
            </a:r>
            <a:r>
              <a:rPr lang="en-US" dirty="0" err="1"/>
              <a:t>vPC</a:t>
            </a:r>
            <a:r>
              <a:rPr lang="en-US" dirty="0"/>
              <a:t>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14</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724665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EB522922-0D87-41E0-975C-D3CAF8972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023"/>
            <a:ext cx="4572000" cy="2441359"/>
          </a:xfrm>
          <a:prstGeom prst="rect">
            <a:avLst/>
          </a:prstGeom>
        </p:spPr>
      </p:pic>
      <p:pic>
        <p:nvPicPr>
          <p:cNvPr id="9" name="Picture 8">
            <a:extLst>
              <a:ext uri="{FF2B5EF4-FFF2-40B4-BE49-F238E27FC236}">
                <a16:creationId xmlns:a16="http://schemas.microsoft.com/office/drawing/2014/main" xmlns="" id="{596F2838-D305-40F1-96D3-AE30EDC6E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43664"/>
            <a:ext cx="4595708" cy="2454019"/>
          </a:xfrm>
          <a:prstGeom prst="rect">
            <a:avLst/>
          </a:prstGeom>
        </p:spPr>
      </p:pic>
      <p:pic>
        <p:nvPicPr>
          <p:cNvPr id="6" name="Picture 5">
            <a:extLst>
              <a:ext uri="{FF2B5EF4-FFF2-40B4-BE49-F238E27FC236}">
                <a16:creationId xmlns:a16="http://schemas.microsoft.com/office/drawing/2014/main" xmlns="" id="{AC3C8C89-4A3E-4372-8C93-42CAD385F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6936"/>
            <a:ext cx="4572000" cy="2441359"/>
          </a:xfrm>
          <a:prstGeom prst="rect">
            <a:avLst/>
          </a:prstGeom>
        </p:spPr>
      </p:pic>
      <p:sp>
        <p:nvSpPr>
          <p:cNvPr id="2" name="Заголовок 1"/>
          <p:cNvSpPr>
            <a:spLocks noGrp="1"/>
          </p:cNvSpPr>
          <p:nvPr>
            <p:ph type="title"/>
          </p:nvPr>
        </p:nvSpPr>
        <p:spPr/>
        <p:txBody>
          <a:bodyPr/>
          <a:lstStyle/>
          <a:p>
            <a:r>
              <a:rPr lang="en-US" dirty="0"/>
              <a:t>Simulations: total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15</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684172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C9C6FCB3-DEE3-44FB-ADAC-BACF9579D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023"/>
            <a:ext cx="4572000" cy="2441359"/>
          </a:xfrm>
          <a:prstGeom prst="rect">
            <a:avLst/>
          </a:prstGeom>
        </p:spPr>
      </p:pic>
      <p:pic>
        <p:nvPicPr>
          <p:cNvPr id="8" name="Picture 7">
            <a:extLst>
              <a:ext uri="{FF2B5EF4-FFF2-40B4-BE49-F238E27FC236}">
                <a16:creationId xmlns:a16="http://schemas.microsoft.com/office/drawing/2014/main" xmlns="" id="{0F13BE54-9E5E-494A-A87D-8593DB99B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43664"/>
            <a:ext cx="4572000" cy="2441359"/>
          </a:xfrm>
          <a:prstGeom prst="rect">
            <a:avLst/>
          </a:prstGeom>
        </p:spPr>
      </p:pic>
      <p:pic>
        <p:nvPicPr>
          <p:cNvPr id="5" name="Picture 4">
            <a:extLst>
              <a:ext uri="{FF2B5EF4-FFF2-40B4-BE49-F238E27FC236}">
                <a16:creationId xmlns:a16="http://schemas.microsoft.com/office/drawing/2014/main" xmlns="" id="{9CFC7B18-4217-497C-8542-CB958B891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3664"/>
            <a:ext cx="4572000" cy="2441359"/>
          </a:xfrm>
          <a:prstGeom prst="rect">
            <a:avLst/>
          </a:prstGeom>
        </p:spPr>
      </p:pic>
      <p:sp>
        <p:nvSpPr>
          <p:cNvPr id="2" name="Заголовок 1"/>
          <p:cNvSpPr>
            <a:spLocks noGrp="1"/>
          </p:cNvSpPr>
          <p:nvPr>
            <p:ph type="title"/>
          </p:nvPr>
        </p:nvSpPr>
        <p:spPr>
          <a:xfrm>
            <a:off x="412518" y="294506"/>
            <a:ext cx="8610184"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COV=1e-1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16</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74911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A35C3CD9-A487-4DC4-9D89-C3525FD95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3760"/>
            <a:ext cx="4571999" cy="2441359"/>
          </a:xfrm>
          <a:prstGeom prst="rect">
            <a:avLst/>
          </a:prstGeom>
        </p:spPr>
      </p:pic>
      <p:pic>
        <p:nvPicPr>
          <p:cNvPr id="9" name="Picture 8">
            <a:extLst>
              <a:ext uri="{FF2B5EF4-FFF2-40B4-BE49-F238E27FC236}">
                <a16:creationId xmlns:a16="http://schemas.microsoft.com/office/drawing/2014/main" xmlns="" id="{4ECBAD31-8C71-4DAE-8F1B-D10A62FF0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2401"/>
            <a:ext cx="4571999" cy="2441359"/>
          </a:xfrm>
          <a:prstGeom prst="rect">
            <a:avLst/>
          </a:prstGeom>
        </p:spPr>
      </p:pic>
      <p:pic>
        <p:nvPicPr>
          <p:cNvPr id="6" name="Picture 5">
            <a:extLst>
              <a:ext uri="{FF2B5EF4-FFF2-40B4-BE49-F238E27FC236}">
                <a16:creationId xmlns:a16="http://schemas.microsoft.com/office/drawing/2014/main" xmlns="" id="{9DF094E2-51F8-4D9F-9BE3-3213C891B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2" y="843664"/>
            <a:ext cx="4572000" cy="2441359"/>
          </a:xfrm>
          <a:prstGeom prst="rect">
            <a:avLst/>
          </a:prstGeom>
        </p:spPr>
      </p:pic>
      <p:sp>
        <p:nvSpPr>
          <p:cNvPr id="2" name="Заголовок 1"/>
          <p:cNvSpPr>
            <a:spLocks noGrp="1"/>
          </p:cNvSpPr>
          <p:nvPr>
            <p:ph type="title"/>
          </p:nvPr>
        </p:nvSpPr>
        <p:spPr>
          <a:xfrm>
            <a:off x="412518" y="294506"/>
            <a:ext cx="8460893"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COV=1e1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17</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468829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4F196FB2-6B48-42C6-A6D3-C49E5659C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2805"/>
            <a:ext cx="4571999" cy="2441359"/>
          </a:xfrm>
          <a:prstGeom prst="rect">
            <a:avLst/>
          </a:prstGeom>
        </p:spPr>
      </p:pic>
      <p:pic>
        <p:nvPicPr>
          <p:cNvPr id="8" name="Picture 7">
            <a:extLst>
              <a:ext uri="{FF2B5EF4-FFF2-40B4-BE49-F238E27FC236}">
                <a16:creationId xmlns:a16="http://schemas.microsoft.com/office/drawing/2014/main" xmlns="" id="{D6113E45-D7A9-4F81-B630-BBBCA3D73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851760"/>
            <a:ext cx="4497356" cy="2401501"/>
          </a:xfrm>
          <a:prstGeom prst="rect">
            <a:avLst/>
          </a:prstGeom>
        </p:spPr>
      </p:pic>
      <p:pic>
        <p:nvPicPr>
          <p:cNvPr id="5" name="Picture 4">
            <a:extLst>
              <a:ext uri="{FF2B5EF4-FFF2-40B4-BE49-F238E27FC236}">
                <a16:creationId xmlns:a16="http://schemas.microsoft.com/office/drawing/2014/main" xmlns="" id="{66C7C4FC-D494-4771-A330-22048A746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3664"/>
            <a:ext cx="4571999" cy="2441359"/>
          </a:xfrm>
          <a:prstGeom prst="rect">
            <a:avLst/>
          </a:prstGeom>
        </p:spPr>
      </p:pic>
      <p:sp>
        <p:nvSpPr>
          <p:cNvPr id="2" name="Заголовок 1"/>
          <p:cNvSpPr>
            <a:spLocks noGrp="1"/>
          </p:cNvSpPr>
          <p:nvPr>
            <p:ph type="title"/>
          </p:nvPr>
        </p:nvSpPr>
        <p:spPr>
          <a:xfrm>
            <a:off x="412518" y="294506"/>
            <a:ext cx="8536162"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COV=1e3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18</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909285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D571E6-D4E2-4AE3-8E98-218E5E98495D}"/>
              </a:ext>
            </a:extLst>
          </p:cNvPr>
          <p:cNvSpPr>
            <a:spLocks noGrp="1"/>
          </p:cNvSpPr>
          <p:nvPr>
            <p:ph type="title"/>
          </p:nvPr>
        </p:nvSpPr>
        <p:spPr/>
        <p:txBody>
          <a:bodyPr/>
          <a:lstStyle/>
          <a:p>
            <a:r>
              <a:rPr lang="en-US" dirty="0"/>
              <a:t>ACE2 on cell surface</a:t>
            </a:r>
            <a:endParaRPr lang="ru-RU" dirty="0"/>
          </a:p>
        </p:txBody>
      </p:sp>
      <p:sp>
        <p:nvSpPr>
          <p:cNvPr id="3" name="Text Placeholder 2">
            <a:extLst>
              <a:ext uri="{FF2B5EF4-FFF2-40B4-BE49-F238E27FC236}">
                <a16:creationId xmlns:a16="http://schemas.microsoft.com/office/drawing/2014/main" xmlns="" id="{5E908F9F-5181-4F24-AC97-631472E557A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xmlns="" id="{41D1849F-D011-4207-B5EE-67B6C180C3AC}"/>
              </a:ext>
            </a:extLst>
          </p:cNvPr>
          <p:cNvSpPr>
            <a:spLocks noGrp="1"/>
          </p:cNvSpPr>
          <p:nvPr>
            <p:ph type="sldNum" sz="quarter" idx="12"/>
          </p:nvPr>
        </p:nvSpPr>
        <p:spPr/>
        <p:txBody>
          <a:bodyPr/>
          <a:lstStyle/>
          <a:p>
            <a:fld id="{8D0E1ED9-1B5C-4060-9004-48CB920062D4}" type="slidenum">
              <a:rPr lang="ru-RU" smtClean="0"/>
              <a:pPr/>
              <a:t>19</a:t>
            </a:fld>
            <a:endParaRPr lang="ru-RU"/>
          </a:p>
        </p:txBody>
      </p:sp>
    </p:spTree>
    <p:extLst>
      <p:ext uri="{BB962C8B-B14F-4D97-AF65-F5344CB8AC3E}">
        <p14:creationId xmlns:p14="http://schemas.microsoft.com/office/powerpoint/2010/main" val="159253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409FCD-A934-497E-8A5A-D566EBF17CDC}"/>
              </a:ext>
            </a:extLst>
          </p:cNvPr>
          <p:cNvSpPr>
            <a:spLocks noGrp="1"/>
          </p:cNvSpPr>
          <p:nvPr>
            <p:ph type="title"/>
          </p:nvPr>
        </p:nvSpPr>
        <p:spPr/>
        <p:txBody>
          <a:bodyPr>
            <a:normAutofit/>
          </a:bodyPr>
          <a:lstStyle/>
          <a:p>
            <a:r>
              <a:rPr lang="en-US" sz="2800" dirty="0"/>
              <a:t>Commit date: 12.05.12</a:t>
            </a:r>
            <a:br>
              <a:rPr lang="en-US" sz="2800" dirty="0"/>
            </a:br>
            <a:r>
              <a:rPr lang="en-US" sz="2800" dirty="0"/>
              <a:t/>
            </a:r>
            <a:br>
              <a:rPr lang="en-US" sz="2800" dirty="0"/>
            </a:br>
            <a:r>
              <a:rPr lang="en-US" sz="2800" dirty="0"/>
              <a:t>Commit name: 2 steady states in HCV model</a:t>
            </a:r>
            <a:endParaRPr lang="ru-RU" sz="2800" dirty="0"/>
          </a:p>
        </p:txBody>
      </p:sp>
      <p:sp>
        <p:nvSpPr>
          <p:cNvPr id="3" name="Text Placeholder 2">
            <a:extLst>
              <a:ext uri="{FF2B5EF4-FFF2-40B4-BE49-F238E27FC236}">
                <a16:creationId xmlns:a16="http://schemas.microsoft.com/office/drawing/2014/main" xmlns="" id="{C33FC260-48D1-4607-9B82-D2CD2E577DB2}"/>
              </a:ext>
            </a:extLst>
          </p:cNvPr>
          <p:cNvSpPr>
            <a:spLocks noGrp="1"/>
          </p:cNvSpPr>
          <p:nvPr>
            <p:ph type="body" idx="1"/>
          </p:nvPr>
        </p:nvSpPr>
        <p:spPr/>
        <p:txBody>
          <a:bodyPr/>
          <a:lstStyle/>
          <a:p>
            <a:r>
              <a:rPr lang="en-US" dirty="0"/>
              <a:t>Aim: To demonstrate that reproduced HCV model has 2 stable steady states and it can attend them depending on initial value of HCV</a:t>
            </a:r>
            <a:endParaRPr lang="ru-RU" dirty="0"/>
          </a:p>
        </p:txBody>
      </p:sp>
      <p:sp>
        <p:nvSpPr>
          <p:cNvPr id="4" name="Slide Number Placeholder 3">
            <a:extLst>
              <a:ext uri="{FF2B5EF4-FFF2-40B4-BE49-F238E27FC236}">
                <a16:creationId xmlns:a16="http://schemas.microsoft.com/office/drawing/2014/main" xmlns="" id="{B5E3C9EE-DEA7-4EF1-8145-1DF3D9BCBA61}"/>
              </a:ext>
            </a:extLst>
          </p:cNvPr>
          <p:cNvSpPr>
            <a:spLocks noGrp="1"/>
          </p:cNvSpPr>
          <p:nvPr>
            <p:ph type="sldNum" sz="quarter" idx="12"/>
          </p:nvPr>
        </p:nvSpPr>
        <p:spPr/>
        <p:txBody>
          <a:bodyPr/>
          <a:lstStyle/>
          <a:p>
            <a:fld id="{8D0E1ED9-1B5C-4060-9004-48CB920062D4}" type="slidenum">
              <a:rPr lang="ru-RU" smtClean="0"/>
              <a:pPr/>
              <a:t>2</a:t>
            </a:fld>
            <a:endParaRPr lang="ru-RU"/>
          </a:p>
        </p:txBody>
      </p:sp>
    </p:spTree>
    <p:extLst>
      <p:ext uri="{BB962C8B-B14F-4D97-AF65-F5344CB8AC3E}">
        <p14:creationId xmlns:p14="http://schemas.microsoft.com/office/powerpoint/2010/main" val="20983743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4F429247-C843-44C5-9F46-DB2B21DFC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491"/>
            <a:ext cx="4558160" cy="2433969"/>
          </a:xfrm>
          <a:prstGeom prst="rect">
            <a:avLst/>
          </a:prstGeom>
        </p:spPr>
      </p:pic>
      <p:pic>
        <p:nvPicPr>
          <p:cNvPr id="11" name="Picture 10">
            <a:extLst>
              <a:ext uri="{FF2B5EF4-FFF2-40B4-BE49-F238E27FC236}">
                <a16:creationId xmlns:a16="http://schemas.microsoft.com/office/drawing/2014/main" xmlns="" id="{36FFF10F-DA90-42CA-A23E-40E713B37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160" y="802216"/>
            <a:ext cx="4585840" cy="2448750"/>
          </a:xfrm>
          <a:prstGeom prst="rect">
            <a:avLst/>
          </a:prstGeom>
        </p:spPr>
      </p:pic>
      <p:pic>
        <p:nvPicPr>
          <p:cNvPr id="6" name="Picture 5">
            <a:extLst>
              <a:ext uri="{FF2B5EF4-FFF2-40B4-BE49-F238E27FC236}">
                <a16:creationId xmlns:a16="http://schemas.microsoft.com/office/drawing/2014/main" xmlns="" id="{DD0D5480-A450-4240-9EBB-69EB1E8C8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20</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874475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C95CEC7C-640A-4A32-ADC3-7E49A73F2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4"/>
            <a:ext cx="4558158" cy="2433968"/>
          </a:xfrm>
          <a:prstGeom prst="rect">
            <a:avLst/>
          </a:prstGeom>
        </p:spPr>
      </p:pic>
      <p:pic>
        <p:nvPicPr>
          <p:cNvPr id="8" name="Picture 7">
            <a:extLst>
              <a:ext uri="{FF2B5EF4-FFF2-40B4-BE49-F238E27FC236}">
                <a16:creationId xmlns:a16="http://schemas.microsoft.com/office/drawing/2014/main" xmlns="" id="{9F39CDE7-394E-406B-9FD8-4967F0C69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2" y="802216"/>
            <a:ext cx="4558158" cy="2433968"/>
          </a:xfrm>
          <a:prstGeom prst="rect">
            <a:avLst/>
          </a:prstGeom>
        </p:spPr>
      </p:pic>
      <p:pic>
        <p:nvPicPr>
          <p:cNvPr id="5" name="Picture 4">
            <a:extLst>
              <a:ext uri="{FF2B5EF4-FFF2-40B4-BE49-F238E27FC236}">
                <a16:creationId xmlns:a16="http://schemas.microsoft.com/office/drawing/2014/main" xmlns="" id="{B2F9D00A-F3D9-4602-9496-E9BE83249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total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21</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842639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22</a:t>
            </a:fld>
            <a:endParaRPr lang="ru-RU"/>
          </a:p>
        </p:txBody>
      </p:sp>
      <p:pic>
        <p:nvPicPr>
          <p:cNvPr id="5" name="Picture 4">
            <a:extLst>
              <a:ext uri="{FF2B5EF4-FFF2-40B4-BE49-F238E27FC236}">
                <a16:creationId xmlns:a16="http://schemas.microsoft.com/office/drawing/2014/main" xmlns="" id="{E7E6EE4B-033F-4103-B621-FA0C74295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10988"/>
            <a:ext cx="4572000" cy="2441360"/>
          </a:xfrm>
          <a:prstGeom prst="rect">
            <a:avLst/>
          </a:prstGeom>
        </p:spPr>
      </p:pic>
      <p:pic>
        <p:nvPicPr>
          <p:cNvPr id="7" name="Picture 6">
            <a:extLst>
              <a:ext uri="{FF2B5EF4-FFF2-40B4-BE49-F238E27FC236}">
                <a16:creationId xmlns:a16="http://schemas.microsoft.com/office/drawing/2014/main" xmlns="" id="{A063AEE1-20B6-428F-8BE5-6B23BC8DC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1" y="810988"/>
            <a:ext cx="4572001" cy="2441360"/>
          </a:xfrm>
          <a:prstGeom prst="rect">
            <a:avLst/>
          </a:prstGeom>
        </p:spPr>
      </p:pic>
      <p:pic>
        <p:nvPicPr>
          <p:cNvPr id="9" name="Picture 8">
            <a:extLst>
              <a:ext uri="{FF2B5EF4-FFF2-40B4-BE49-F238E27FC236}">
                <a16:creationId xmlns:a16="http://schemas.microsoft.com/office/drawing/2014/main" xmlns="" id="{40FD4B19-C584-4E09-AAF9-416A683E1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52348"/>
            <a:ext cx="4558160" cy="2433969"/>
          </a:xfrm>
          <a:prstGeom prst="rect">
            <a:avLst/>
          </a:prstGeom>
        </p:spPr>
      </p:pic>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86951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47952595-6FCF-4440-B156-9A9175E80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3"/>
            <a:ext cx="4558156" cy="2433967"/>
          </a:xfrm>
          <a:prstGeom prst="rect">
            <a:avLst/>
          </a:prstGeom>
        </p:spPr>
      </p:pic>
      <p:pic>
        <p:nvPicPr>
          <p:cNvPr id="9" name="Picture 8">
            <a:extLst>
              <a:ext uri="{FF2B5EF4-FFF2-40B4-BE49-F238E27FC236}">
                <a16:creationId xmlns:a16="http://schemas.microsoft.com/office/drawing/2014/main" xmlns="" id="{A57E676E-13FF-4BD1-920B-B07821584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4" y="802216"/>
            <a:ext cx="4558156" cy="2433967"/>
          </a:xfrm>
          <a:prstGeom prst="rect">
            <a:avLst/>
          </a:prstGeom>
        </p:spPr>
      </p:pic>
      <p:pic>
        <p:nvPicPr>
          <p:cNvPr id="6" name="Picture 5">
            <a:extLst>
              <a:ext uri="{FF2B5EF4-FFF2-40B4-BE49-F238E27FC236}">
                <a16:creationId xmlns:a16="http://schemas.microsoft.com/office/drawing/2014/main" xmlns="" id="{642DC6F1-A50C-4CE6-BF24-06B5C4109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58" cy="2433968"/>
          </a:xfrm>
          <a:prstGeom prst="rect">
            <a:avLst/>
          </a:prstGeom>
        </p:spPr>
      </p:pic>
      <p:sp>
        <p:nvSpPr>
          <p:cNvPr id="2" name="Заголовок 1"/>
          <p:cNvSpPr>
            <a:spLocks noGrp="1"/>
          </p:cNvSpPr>
          <p:nvPr>
            <p:ph type="title"/>
          </p:nvPr>
        </p:nvSpPr>
        <p:spPr/>
        <p:txBody>
          <a:bodyPr/>
          <a:lstStyle/>
          <a:p>
            <a:r>
              <a:rPr lang="en-US" dirty="0"/>
              <a:t>Simulations: total 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23</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664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E9156A34-4449-4F7C-90C8-966034DAD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491"/>
            <a:ext cx="4558160" cy="2433969"/>
          </a:xfrm>
          <a:prstGeom prst="rect">
            <a:avLst/>
          </a:prstGeom>
        </p:spPr>
      </p:pic>
      <p:pic>
        <p:nvPicPr>
          <p:cNvPr id="8" name="Picture 7">
            <a:extLst>
              <a:ext uri="{FF2B5EF4-FFF2-40B4-BE49-F238E27FC236}">
                <a16:creationId xmlns:a16="http://schemas.microsoft.com/office/drawing/2014/main" xmlns="" id="{B8B46BE1-CF3C-4C53-9398-AE3A697C6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2" y="802216"/>
            <a:ext cx="4558160" cy="2433969"/>
          </a:xfrm>
          <a:prstGeom prst="rect">
            <a:avLst/>
          </a:prstGeom>
        </p:spPr>
      </p:pic>
      <p:pic>
        <p:nvPicPr>
          <p:cNvPr id="5" name="Picture 4">
            <a:extLst>
              <a:ext uri="{FF2B5EF4-FFF2-40B4-BE49-F238E27FC236}">
                <a16:creationId xmlns:a16="http://schemas.microsoft.com/office/drawing/2014/main" xmlns="" id="{DB189BDD-71AC-43A4-87A4-0D1F5B8B1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24</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5129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23967B15-A2E9-4359-8694-E99D46062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8366"/>
            <a:ext cx="4558157" cy="2433967"/>
          </a:xfrm>
          <a:prstGeom prst="rect">
            <a:avLst/>
          </a:prstGeom>
        </p:spPr>
      </p:pic>
      <p:pic>
        <p:nvPicPr>
          <p:cNvPr id="8" name="Picture 7">
            <a:extLst>
              <a:ext uri="{FF2B5EF4-FFF2-40B4-BE49-F238E27FC236}">
                <a16:creationId xmlns:a16="http://schemas.microsoft.com/office/drawing/2014/main" xmlns="" id="{A052E851-77B5-40C2-99AF-304C981B1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4" y="802216"/>
            <a:ext cx="4585844" cy="2448752"/>
          </a:xfrm>
          <a:prstGeom prst="rect">
            <a:avLst/>
          </a:prstGeom>
        </p:spPr>
      </p:pic>
      <p:pic>
        <p:nvPicPr>
          <p:cNvPr id="5" name="Picture 4">
            <a:extLst>
              <a:ext uri="{FF2B5EF4-FFF2-40B4-BE49-F238E27FC236}">
                <a16:creationId xmlns:a16="http://schemas.microsoft.com/office/drawing/2014/main" xmlns="" id="{572B2C06-026F-4D72-8DC8-F2AF7ABFE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85844" cy="2448752"/>
          </a:xfrm>
          <a:prstGeom prst="rect">
            <a:avLst/>
          </a:prstGeom>
        </p:spPr>
      </p:pic>
      <p:sp>
        <p:nvSpPr>
          <p:cNvPr id="2" name="Заголовок 1"/>
          <p:cNvSpPr>
            <a:spLocks noGrp="1"/>
          </p:cNvSpPr>
          <p:nvPr>
            <p:ph type="title"/>
          </p:nvPr>
        </p:nvSpPr>
        <p:spPr/>
        <p:txBody>
          <a:bodyPr/>
          <a:lstStyle/>
          <a:p>
            <a:r>
              <a:rPr lang="en-US" dirty="0"/>
              <a:t>Simulations: total 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25</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509698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D571E6-D4E2-4AE3-8E98-218E5E98495D}"/>
              </a:ext>
            </a:extLst>
          </p:cNvPr>
          <p:cNvSpPr>
            <a:spLocks noGrp="1"/>
          </p:cNvSpPr>
          <p:nvPr>
            <p:ph type="title"/>
          </p:nvPr>
        </p:nvSpPr>
        <p:spPr/>
        <p:txBody>
          <a:bodyPr/>
          <a:lstStyle/>
          <a:p>
            <a:r>
              <a:rPr lang="en-US" dirty="0"/>
              <a:t>Virus on cell surface and inside cells</a:t>
            </a:r>
            <a:endParaRPr lang="ru-RU" dirty="0"/>
          </a:p>
        </p:txBody>
      </p:sp>
      <p:sp>
        <p:nvSpPr>
          <p:cNvPr id="3" name="Text Placeholder 2">
            <a:extLst>
              <a:ext uri="{FF2B5EF4-FFF2-40B4-BE49-F238E27FC236}">
                <a16:creationId xmlns:a16="http://schemas.microsoft.com/office/drawing/2014/main" xmlns="" id="{5E908F9F-5181-4F24-AC97-631472E557A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xmlns="" id="{41D1849F-D011-4207-B5EE-67B6C180C3AC}"/>
              </a:ext>
            </a:extLst>
          </p:cNvPr>
          <p:cNvSpPr>
            <a:spLocks noGrp="1"/>
          </p:cNvSpPr>
          <p:nvPr>
            <p:ph type="sldNum" sz="quarter" idx="12"/>
          </p:nvPr>
        </p:nvSpPr>
        <p:spPr/>
        <p:txBody>
          <a:bodyPr/>
          <a:lstStyle/>
          <a:p>
            <a:fld id="{8D0E1ED9-1B5C-4060-9004-48CB920062D4}" type="slidenum">
              <a:rPr lang="ru-RU" smtClean="0"/>
              <a:pPr/>
              <a:t>26</a:t>
            </a:fld>
            <a:endParaRPr lang="ru-RU"/>
          </a:p>
        </p:txBody>
      </p:sp>
    </p:spTree>
    <p:extLst>
      <p:ext uri="{BB962C8B-B14F-4D97-AF65-F5344CB8AC3E}">
        <p14:creationId xmlns:p14="http://schemas.microsoft.com/office/powerpoint/2010/main" val="2105977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F0D92993-6326-4ED0-9688-95B2315C3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9" name="Picture 8">
            <a:extLst>
              <a:ext uri="{FF2B5EF4-FFF2-40B4-BE49-F238E27FC236}">
                <a16:creationId xmlns:a16="http://schemas.microsoft.com/office/drawing/2014/main" xmlns="" id="{33285825-7C2E-4EE0-ADDC-533137B3C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xmlns="" id="{B604C280-549B-47BA-90F2-3B3AE7A54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 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27</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6653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9C3BF055-0928-4D64-9E33-13260243C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59853"/>
            <a:ext cx="4572000" cy="2441359"/>
          </a:xfrm>
          <a:prstGeom prst="rect">
            <a:avLst/>
          </a:prstGeom>
        </p:spPr>
      </p:pic>
      <p:pic>
        <p:nvPicPr>
          <p:cNvPr id="7" name="Picture 6">
            <a:extLst>
              <a:ext uri="{FF2B5EF4-FFF2-40B4-BE49-F238E27FC236}">
                <a16:creationId xmlns:a16="http://schemas.microsoft.com/office/drawing/2014/main" xmlns="" id="{18B4922F-73ED-4A77-925C-8B13A0400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0" cy="2441359"/>
          </a:xfrm>
          <a:prstGeom prst="rect">
            <a:avLst/>
          </a:prstGeom>
        </p:spPr>
      </p:pic>
      <p:pic>
        <p:nvPicPr>
          <p:cNvPr id="5" name="Picture 4">
            <a:extLst>
              <a:ext uri="{FF2B5EF4-FFF2-40B4-BE49-F238E27FC236}">
                <a16:creationId xmlns:a16="http://schemas.microsoft.com/office/drawing/2014/main" xmlns="" id="{F188DD5F-DDDD-4F5F-8640-299BEBE19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72000" cy="2441359"/>
          </a:xfrm>
          <a:prstGeom prst="rect">
            <a:avLst/>
          </a:prstGeom>
        </p:spPr>
      </p:pic>
      <p:sp>
        <p:nvSpPr>
          <p:cNvPr id="2" name="Заголовок 1"/>
          <p:cNvSpPr>
            <a:spLocks noGrp="1"/>
          </p:cNvSpPr>
          <p:nvPr>
            <p:ph type="title"/>
          </p:nvPr>
        </p:nvSpPr>
        <p:spPr/>
        <p:txBody>
          <a:bodyPr/>
          <a:lstStyle/>
          <a:p>
            <a:r>
              <a:rPr lang="en-US" dirty="0"/>
              <a:t>Simulations: COV_ACE2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28</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825267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F45AD1A8-4665-4222-82FF-CEA8D0C0E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8" name="Picture 7">
            <a:extLst>
              <a:ext uri="{FF2B5EF4-FFF2-40B4-BE49-F238E27FC236}">
                <a16:creationId xmlns:a16="http://schemas.microsoft.com/office/drawing/2014/main" xmlns="" id="{FF0CA105-FCA0-4A91-9E2C-ACE3457EE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5" name="Picture 4">
            <a:extLst>
              <a:ext uri="{FF2B5EF4-FFF2-40B4-BE49-F238E27FC236}">
                <a16:creationId xmlns:a16="http://schemas.microsoft.com/office/drawing/2014/main" xmlns="" id="{EDE69950-1531-4ED0-A1AD-991BE65BC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on/inside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29</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83903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and simulation design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a:t>
            </a:fld>
            <a:endParaRPr lang="ru-RU"/>
          </a:p>
        </p:txBody>
      </p:sp>
      <p:sp>
        <p:nvSpPr>
          <p:cNvPr id="4" name="Текст 3"/>
          <p:cNvSpPr>
            <a:spLocks noGrp="1"/>
          </p:cNvSpPr>
          <p:nvPr>
            <p:ph type="body" sz="quarter" idx="13"/>
          </p:nvPr>
        </p:nvSpPr>
        <p:spPr>
          <a:xfrm>
            <a:off x="244799" y="4632756"/>
            <a:ext cx="8323263" cy="981173"/>
          </a:xfrm>
        </p:spPr>
        <p:txBody>
          <a:bodyPr/>
          <a:lstStyle/>
          <a:p>
            <a:r>
              <a:rPr lang="en-US" dirty="0"/>
              <a:t>Simulation design: </a:t>
            </a:r>
          </a:p>
          <a:p>
            <a:r>
              <a:rPr lang="en-US" dirty="0"/>
              <a:t>Family of 5 curves with different initial value of HCV: 1000, 200, 40, 8, 1.6</a:t>
            </a:r>
            <a:endParaRPr lang="ru-RU" dirty="0"/>
          </a:p>
        </p:txBody>
      </p:sp>
      <p:grpSp>
        <p:nvGrpSpPr>
          <p:cNvPr id="13" name="Group 12">
            <a:extLst>
              <a:ext uri="{FF2B5EF4-FFF2-40B4-BE49-F238E27FC236}">
                <a16:creationId xmlns:a16="http://schemas.microsoft.com/office/drawing/2014/main" xmlns="" id="{23615DCC-3E8C-43CD-9C7A-B3ECCBDD9CC2}"/>
              </a:ext>
            </a:extLst>
          </p:cNvPr>
          <p:cNvGrpSpPr/>
          <p:nvPr/>
        </p:nvGrpSpPr>
        <p:grpSpPr>
          <a:xfrm>
            <a:off x="134180" y="1113234"/>
            <a:ext cx="6916212" cy="3101312"/>
            <a:chOff x="134180" y="1113234"/>
            <a:chExt cx="6916212" cy="3101312"/>
          </a:xfrm>
        </p:grpSpPr>
        <p:pic>
          <p:nvPicPr>
            <p:cNvPr id="5" name="Picture 4">
              <a:extLst>
                <a:ext uri="{FF2B5EF4-FFF2-40B4-BE49-F238E27FC236}">
                  <a16:creationId xmlns:a16="http://schemas.microsoft.com/office/drawing/2014/main" xmlns="" id="{C147C26C-F67A-4CA6-9AD9-59232B63FF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180" y="1113234"/>
              <a:ext cx="6916212" cy="31013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xmlns="" id="{755E6BEF-890F-47C7-8475-A325B4F27207}"/>
                </a:ext>
              </a:extLst>
            </p:cNvPr>
            <p:cNvGrpSpPr/>
            <p:nvPr/>
          </p:nvGrpSpPr>
          <p:grpSpPr>
            <a:xfrm>
              <a:off x="494522" y="2400300"/>
              <a:ext cx="569168" cy="527180"/>
              <a:chOff x="8294914" y="4320073"/>
              <a:chExt cx="569168" cy="527180"/>
            </a:xfrm>
          </p:grpSpPr>
          <p:cxnSp>
            <p:nvCxnSpPr>
              <p:cNvPr id="7" name="Straight Connector 6">
                <a:extLst>
                  <a:ext uri="{FF2B5EF4-FFF2-40B4-BE49-F238E27FC236}">
                    <a16:creationId xmlns:a16="http://schemas.microsoft.com/office/drawing/2014/main" xmlns="" id="{B4B80FE2-4970-497A-9300-DE4B69D39BE2}"/>
                  </a:ext>
                </a:extLst>
              </p:cNvPr>
              <p:cNvCxnSpPr/>
              <p:nvPr/>
            </p:nvCxnSpPr>
            <p:spPr>
              <a:xfrm flipH="1">
                <a:off x="8294914" y="4320073"/>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A985DB14-54BA-4D3A-AF14-61A55C4E46A4}"/>
                  </a:ext>
                </a:extLst>
              </p:cNvPr>
              <p:cNvCxnSpPr>
                <a:cxnSpLocks/>
              </p:cNvCxnSpPr>
              <p:nvPr/>
            </p:nvCxnSpPr>
            <p:spPr>
              <a:xfrm>
                <a:off x="8294914" y="4324738"/>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xmlns="" id="{09DD3CA3-922B-4D34-847A-1A4350982265}"/>
                </a:ext>
              </a:extLst>
            </p:cNvPr>
            <p:cNvGrpSpPr/>
            <p:nvPr/>
          </p:nvGrpSpPr>
          <p:grpSpPr>
            <a:xfrm>
              <a:off x="2708987" y="3370574"/>
              <a:ext cx="569168" cy="527180"/>
              <a:chOff x="8294914" y="4320073"/>
              <a:chExt cx="569168" cy="527180"/>
            </a:xfrm>
          </p:grpSpPr>
          <p:cxnSp>
            <p:nvCxnSpPr>
              <p:cNvPr id="11" name="Straight Connector 10">
                <a:extLst>
                  <a:ext uri="{FF2B5EF4-FFF2-40B4-BE49-F238E27FC236}">
                    <a16:creationId xmlns:a16="http://schemas.microsoft.com/office/drawing/2014/main" xmlns="" id="{0AE50DD4-470B-43D4-8478-E234BE5F36CA}"/>
                  </a:ext>
                </a:extLst>
              </p:cNvPr>
              <p:cNvCxnSpPr/>
              <p:nvPr/>
            </p:nvCxnSpPr>
            <p:spPr>
              <a:xfrm flipH="1">
                <a:off x="8294914" y="4320073"/>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250B174-9888-468C-A31B-2C2ECE1B6CF0}"/>
                  </a:ext>
                </a:extLst>
              </p:cNvPr>
              <p:cNvCxnSpPr>
                <a:cxnSpLocks/>
              </p:cNvCxnSpPr>
              <p:nvPr/>
            </p:nvCxnSpPr>
            <p:spPr>
              <a:xfrm>
                <a:off x="8294914" y="4324738"/>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78549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8C066B2A-B0A5-4CA6-8902-19D9C48AF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4"/>
            <a:ext cx="4572000" cy="2441359"/>
          </a:xfrm>
          <a:prstGeom prst="rect">
            <a:avLst/>
          </a:prstGeom>
        </p:spPr>
      </p:pic>
      <p:pic>
        <p:nvPicPr>
          <p:cNvPr id="15" name="Picture 14">
            <a:extLst>
              <a:ext uri="{FF2B5EF4-FFF2-40B4-BE49-F238E27FC236}">
                <a16:creationId xmlns:a16="http://schemas.microsoft.com/office/drawing/2014/main" xmlns="" id="{AABF59E7-54DC-445B-9D7C-748B1F1D0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160" y="802216"/>
            <a:ext cx="4558159" cy="2433968"/>
          </a:xfrm>
          <a:prstGeom prst="rect">
            <a:avLst/>
          </a:prstGeom>
        </p:spPr>
      </p:pic>
      <p:pic>
        <p:nvPicPr>
          <p:cNvPr id="9" name="Picture 8">
            <a:extLst>
              <a:ext uri="{FF2B5EF4-FFF2-40B4-BE49-F238E27FC236}">
                <a16:creationId xmlns:a16="http://schemas.microsoft.com/office/drawing/2014/main" xmlns="" id="{8A37CF1E-921C-464F-B98C-D33A05C91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41" y="802216"/>
            <a:ext cx="4558159" cy="2433968"/>
          </a:xfrm>
          <a:prstGeom prst="rect">
            <a:avLst/>
          </a:prstGeom>
        </p:spPr>
      </p:pic>
      <p:sp>
        <p:nvSpPr>
          <p:cNvPr id="2" name="Заголовок 1"/>
          <p:cNvSpPr>
            <a:spLocks noGrp="1"/>
          </p:cNvSpPr>
          <p:nvPr>
            <p:ph type="title"/>
          </p:nvPr>
        </p:nvSpPr>
        <p:spPr/>
        <p:txBody>
          <a:bodyPr/>
          <a:lstStyle/>
          <a:p>
            <a:r>
              <a:rPr lang="en-US" dirty="0"/>
              <a:t>Simulations: COV_ACE2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30</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949977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826CFB0F-7D04-4F77-A7D7-B209D22B6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8" name="Picture 7">
            <a:extLst>
              <a:ext uri="{FF2B5EF4-FFF2-40B4-BE49-F238E27FC236}">
                <a16:creationId xmlns:a16="http://schemas.microsoft.com/office/drawing/2014/main" xmlns="" id="{604CA3FE-5295-4B20-A661-D5E3D55E8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5" name="Picture 4">
            <a:extLst>
              <a:ext uri="{FF2B5EF4-FFF2-40B4-BE49-F238E27FC236}">
                <a16:creationId xmlns:a16="http://schemas.microsoft.com/office/drawing/2014/main" xmlns="" id="{5AD34272-9E9E-4DDD-9D0B-00A7525EA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COV inside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31</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68973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54162938-3688-4C5B-9172-2C66CEA53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9303"/>
            <a:ext cx="4572000" cy="2441359"/>
          </a:xfrm>
          <a:prstGeom prst="rect">
            <a:avLst/>
          </a:prstGeom>
        </p:spPr>
      </p:pic>
      <p:pic>
        <p:nvPicPr>
          <p:cNvPr id="9" name="Picture 8">
            <a:extLst>
              <a:ext uri="{FF2B5EF4-FFF2-40B4-BE49-F238E27FC236}">
                <a16:creationId xmlns:a16="http://schemas.microsoft.com/office/drawing/2014/main" xmlns="" id="{9A9B397C-F86D-424D-B7C3-6FA01A11F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xmlns="" id="{5744D30C-1843-4B40-BA14-FF2F1F927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32</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023341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D41FC1D6-C412-4EEF-A763-4DBEB33CA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9" name="Picture 8">
            <a:extLst>
              <a:ext uri="{FF2B5EF4-FFF2-40B4-BE49-F238E27FC236}">
                <a16:creationId xmlns:a16="http://schemas.microsoft.com/office/drawing/2014/main" xmlns="" id="{9ECA7EFB-42F7-47D0-8A88-69D5C5D5B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xmlns="" id="{493AA531-608C-4328-B82B-4C8E7839C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72000" cy="2441359"/>
          </a:xfrm>
          <a:prstGeom prst="rect">
            <a:avLst/>
          </a:prstGeom>
        </p:spPr>
      </p:pic>
      <p:sp>
        <p:nvSpPr>
          <p:cNvPr id="2" name="Заголовок 1"/>
          <p:cNvSpPr>
            <a:spLocks noGrp="1"/>
          </p:cNvSpPr>
          <p:nvPr>
            <p:ph type="title"/>
          </p:nvPr>
        </p:nvSpPr>
        <p:spPr/>
        <p:txBody>
          <a:bodyPr/>
          <a:lstStyle/>
          <a:p>
            <a:r>
              <a:rPr lang="en-US" dirty="0"/>
              <a:t>Simulations: COV_ACE2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33</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482872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3AEE50E-5412-441B-A9A5-27AD3A8A8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pic>
        <p:nvPicPr>
          <p:cNvPr id="15" name="Picture 14">
            <a:extLst>
              <a:ext uri="{FF2B5EF4-FFF2-40B4-BE49-F238E27FC236}">
                <a16:creationId xmlns:a16="http://schemas.microsoft.com/office/drawing/2014/main" xmlns="" id="{761A6023-A9B1-4891-B023-B85759580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7498"/>
            <a:ext cx="4572000" cy="2441359"/>
          </a:xfrm>
          <a:prstGeom prst="rect">
            <a:avLst/>
          </a:prstGeom>
        </p:spPr>
      </p:pic>
      <p:pic>
        <p:nvPicPr>
          <p:cNvPr id="9" name="Picture 8">
            <a:extLst>
              <a:ext uri="{FF2B5EF4-FFF2-40B4-BE49-F238E27FC236}">
                <a16:creationId xmlns:a16="http://schemas.microsoft.com/office/drawing/2014/main" xmlns="" id="{783AF32D-ABCE-44DE-94EF-AA8E35EA7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sp>
        <p:nvSpPr>
          <p:cNvPr id="2" name="Заголовок 1"/>
          <p:cNvSpPr>
            <a:spLocks noGrp="1"/>
          </p:cNvSpPr>
          <p:nvPr>
            <p:ph type="title"/>
          </p:nvPr>
        </p:nvSpPr>
        <p:spPr/>
        <p:txBody>
          <a:bodyPr/>
          <a:lstStyle/>
          <a:p>
            <a:r>
              <a:rPr lang="en-US" dirty="0"/>
              <a:t>Simulations: COV 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34</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4002096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62FE630F-91BF-4EC7-BEC0-979FB59E8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2294"/>
            <a:ext cx="4605454" cy="2459223"/>
          </a:xfrm>
          <a:prstGeom prst="rect">
            <a:avLst/>
          </a:prstGeom>
        </p:spPr>
      </p:pic>
      <p:pic>
        <p:nvPicPr>
          <p:cNvPr id="9" name="Picture 8">
            <a:extLst>
              <a:ext uri="{FF2B5EF4-FFF2-40B4-BE49-F238E27FC236}">
                <a16:creationId xmlns:a16="http://schemas.microsoft.com/office/drawing/2014/main" xmlns="" id="{44132618-249C-4BA6-BE08-C484E8AC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18275"/>
            <a:ext cx="4605454" cy="2459223"/>
          </a:xfrm>
          <a:prstGeom prst="rect">
            <a:avLst/>
          </a:prstGeom>
        </p:spPr>
      </p:pic>
      <p:pic>
        <p:nvPicPr>
          <p:cNvPr id="6" name="Picture 5">
            <a:extLst>
              <a:ext uri="{FF2B5EF4-FFF2-40B4-BE49-F238E27FC236}">
                <a16:creationId xmlns:a16="http://schemas.microsoft.com/office/drawing/2014/main" xmlns="" id="{689E683F-7107-4FDA-A72A-A628EA6FC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8275"/>
            <a:ext cx="4605454" cy="2459223"/>
          </a:xfrm>
          <a:prstGeom prst="rect">
            <a:avLst/>
          </a:prstGeom>
        </p:spPr>
      </p:pic>
      <p:sp>
        <p:nvSpPr>
          <p:cNvPr id="2" name="Заголовок 1"/>
          <p:cNvSpPr>
            <a:spLocks noGrp="1"/>
          </p:cNvSpPr>
          <p:nvPr>
            <p:ph type="title"/>
          </p:nvPr>
        </p:nvSpPr>
        <p:spPr/>
        <p:txBody>
          <a:bodyPr/>
          <a:lstStyle/>
          <a:p>
            <a:r>
              <a:rPr lang="en-US" dirty="0"/>
              <a:t>Simulations: COV_RNA 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35</a:t>
            </a:fld>
            <a:endParaRPr lang="ru-RU"/>
          </a:p>
        </p:txBody>
      </p:sp>
      <p:sp>
        <p:nvSpPr>
          <p:cNvPr id="10" name="TextBox 9">
            <a:extLst>
              <a:ext uri="{FF2B5EF4-FFF2-40B4-BE49-F238E27FC236}">
                <a16:creationId xmlns:a16="http://schemas.microsoft.com/office/drawing/2014/main" xmlns=""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xmlns=""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xmlns=""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204452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409FCD-A934-497E-8A5A-D566EBF17CDC}"/>
              </a:ext>
            </a:extLst>
          </p:cNvPr>
          <p:cNvSpPr>
            <a:spLocks noGrp="1"/>
          </p:cNvSpPr>
          <p:nvPr>
            <p:ph type="title"/>
          </p:nvPr>
        </p:nvSpPr>
        <p:spPr/>
        <p:txBody>
          <a:bodyPr>
            <a:normAutofit/>
          </a:bodyPr>
          <a:lstStyle/>
          <a:p>
            <a:r>
              <a:rPr lang="en-US" sz="2800" dirty="0"/>
              <a:t>Commit date: 26.05.12</a:t>
            </a:r>
            <a:br>
              <a:rPr lang="en-US" sz="2800" dirty="0"/>
            </a:br>
            <a:r>
              <a:rPr lang="en-US" sz="2800" dirty="0"/>
              <a:t/>
            </a:r>
            <a:br>
              <a:rPr lang="en-US" sz="2800" dirty="0"/>
            </a:br>
            <a:r>
              <a:rPr lang="en-US" sz="2800" dirty="0"/>
              <a:t>Commit name: updated version (VL_v0.1.1) of SARS-CoV-2 viral dynamics model </a:t>
            </a:r>
            <a:endParaRPr lang="ru-RU" sz="2800" dirty="0"/>
          </a:p>
        </p:txBody>
      </p:sp>
      <p:sp>
        <p:nvSpPr>
          <p:cNvPr id="3" name="Text Placeholder 2">
            <a:extLst>
              <a:ext uri="{FF2B5EF4-FFF2-40B4-BE49-F238E27FC236}">
                <a16:creationId xmlns:a16="http://schemas.microsoft.com/office/drawing/2014/main" xmlns="" id="{C33FC260-48D1-4607-9B82-D2CD2E577DB2}"/>
              </a:ext>
            </a:extLst>
          </p:cNvPr>
          <p:cNvSpPr>
            <a:spLocks noGrp="1"/>
          </p:cNvSpPr>
          <p:nvPr>
            <p:ph type="body" idx="1"/>
          </p:nvPr>
        </p:nvSpPr>
        <p:spPr/>
        <p:txBody>
          <a:bodyPr>
            <a:normAutofit fontScale="85000" lnSpcReduction="20000"/>
          </a:bodyPr>
          <a:lstStyle/>
          <a:p>
            <a:r>
              <a:rPr lang="en-US" dirty="0"/>
              <a:t>Aims: </a:t>
            </a:r>
          </a:p>
          <a:p>
            <a:pPr marL="342900" indent="-342900">
              <a:buFont typeface="Arial" panose="020B0604020202020204" pitchFamily="34" charset="0"/>
              <a:buChar char="•"/>
            </a:pPr>
            <a:r>
              <a:rPr lang="en-US" dirty="0"/>
              <a:t>To introduce limitation in number of virions able to bind to PCII cell to avoid non-physiological accumulation of (</a:t>
            </a:r>
            <a:r>
              <a:rPr lang="en-US" dirty="0" err="1"/>
              <a:t>i</a:t>
            </a:r>
            <a:r>
              <a:rPr lang="en-US" dirty="0"/>
              <a:t>) the virions on the cell surface and (ii) virus RNA in nucleus</a:t>
            </a:r>
          </a:p>
          <a:p>
            <a:pPr marL="342900" indent="-342900">
              <a:buFont typeface="Arial" panose="020B0604020202020204" pitchFamily="34" charset="0"/>
              <a:buChar char="•"/>
            </a:pPr>
            <a:r>
              <a:rPr lang="en-US" dirty="0"/>
              <a:t>Reproduction of clinical data on virus load dynamics</a:t>
            </a:r>
            <a:endParaRPr lang="ru-RU" dirty="0"/>
          </a:p>
        </p:txBody>
      </p:sp>
      <p:sp>
        <p:nvSpPr>
          <p:cNvPr id="4" name="Slide Number Placeholder 3">
            <a:extLst>
              <a:ext uri="{FF2B5EF4-FFF2-40B4-BE49-F238E27FC236}">
                <a16:creationId xmlns:a16="http://schemas.microsoft.com/office/drawing/2014/main" xmlns="" id="{B5E3C9EE-DEA7-4EF1-8145-1DF3D9BCBA61}"/>
              </a:ext>
            </a:extLst>
          </p:cNvPr>
          <p:cNvSpPr>
            <a:spLocks noGrp="1"/>
          </p:cNvSpPr>
          <p:nvPr>
            <p:ph type="sldNum" sz="quarter" idx="12"/>
          </p:nvPr>
        </p:nvSpPr>
        <p:spPr/>
        <p:txBody>
          <a:bodyPr/>
          <a:lstStyle/>
          <a:p>
            <a:fld id="{8D0E1ED9-1B5C-4060-9004-48CB920062D4}" type="slidenum">
              <a:rPr lang="ru-RU" smtClean="0"/>
              <a:pPr/>
              <a:t>36</a:t>
            </a:fld>
            <a:endParaRPr lang="ru-RU"/>
          </a:p>
        </p:txBody>
      </p:sp>
    </p:spTree>
    <p:extLst>
      <p:ext uri="{BB962C8B-B14F-4D97-AF65-F5344CB8AC3E}">
        <p14:creationId xmlns:p14="http://schemas.microsoft.com/office/powerpoint/2010/main" val="2704732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37</a:t>
            </a:fld>
            <a:endParaRPr lang="ru-RU"/>
          </a:p>
        </p:txBody>
      </p:sp>
      <p:grpSp>
        <p:nvGrpSpPr>
          <p:cNvPr id="15" name="Group 14">
            <a:extLst>
              <a:ext uri="{FF2B5EF4-FFF2-40B4-BE49-F238E27FC236}">
                <a16:creationId xmlns:a16="http://schemas.microsoft.com/office/drawing/2014/main" xmlns="" id="{B4C26A4E-21F8-4D44-8A1D-66AED7C3FBC5}"/>
              </a:ext>
            </a:extLst>
          </p:cNvPr>
          <p:cNvGrpSpPr/>
          <p:nvPr/>
        </p:nvGrpSpPr>
        <p:grpSpPr>
          <a:xfrm>
            <a:off x="91624" y="1633679"/>
            <a:ext cx="8850327" cy="4286775"/>
            <a:chOff x="91624" y="1633679"/>
            <a:chExt cx="8850327" cy="4286775"/>
          </a:xfrm>
        </p:grpSpPr>
        <p:sp>
          <p:nvSpPr>
            <p:cNvPr id="4" name="Rectangle: Rounded Corners 3">
              <a:extLst>
                <a:ext uri="{FF2B5EF4-FFF2-40B4-BE49-F238E27FC236}">
                  <a16:creationId xmlns:a16="http://schemas.microsoft.com/office/drawing/2014/main" xmlns=""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xmlns=""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xmlns=""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xmlns=""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xmlns=""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xmlns=""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xmlns=""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xmlns=""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xmlns=""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xmlns=""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xmlns=""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xmlns=""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xmlns=""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xmlns=""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xmlns=""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xmlns=""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xmlns=""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xmlns=""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xmlns=""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xmlns=""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xmlns=""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xmlns=""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xmlns=""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xmlns=""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xmlns=""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xmlns=""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xmlns=""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xmlns=""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xmlns=""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xmlns=""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xmlns=""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xmlns=""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xmlns=""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xmlns=""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xmlns=""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xmlns=""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xmlns=""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xmlns=""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xmlns=""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xmlns=""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xmlns=""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cxnSp>
          <p:nvCxnSpPr>
            <p:cNvPr id="62" name="Straight Arrow Connector 61">
              <a:extLst>
                <a:ext uri="{FF2B5EF4-FFF2-40B4-BE49-F238E27FC236}">
                  <a16:creationId xmlns:a16="http://schemas.microsoft.com/office/drawing/2014/main" xmlns=""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xmlns=""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xmlns=""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xmlns=""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xmlns=""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xmlns=""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xmlns=""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xmlns=""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xmlns=""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xmlns=""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xmlns=""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xmlns=""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xmlns=""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xmlns=""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102" name="TextBox 101">
              <a:extLst>
                <a:ext uri="{FF2B5EF4-FFF2-40B4-BE49-F238E27FC236}">
                  <a16:creationId xmlns:a16="http://schemas.microsoft.com/office/drawing/2014/main" xmlns="" id="{EE2F1A71-955B-47B6-B0FB-D7812F79E3A5}"/>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grpSp>
      <p:sp>
        <p:nvSpPr>
          <p:cNvPr id="16" name="TextBox 15">
            <a:extLst>
              <a:ext uri="{FF2B5EF4-FFF2-40B4-BE49-F238E27FC236}">
                <a16:creationId xmlns:a16="http://schemas.microsoft.com/office/drawing/2014/main" xmlns="" id="{025B8158-08F9-4779-8603-A2C9C2449937}"/>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82" name="TextBox 81">
            <a:extLst>
              <a:ext uri="{FF2B5EF4-FFF2-40B4-BE49-F238E27FC236}">
                <a16:creationId xmlns:a16="http://schemas.microsoft.com/office/drawing/2014/main" xmlns="" id="{1F669B41-8D53-492D-8B3E-17B19683DD91}"/>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spTree>
    <p:extLst>
      <p:ext uri="{BB962C8B-B14F-4D97-AF65-F5344CB8AC3E}">
        <p14:creationId xmlns:p14="http://schemas.microsoft.com/office/powerpoint/2010/main" val="116607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38</a:t>
            </a:fld>
            <a:endParaRPr lang="ru-RU"/>
          </a:p>
        </p:txBody>
      </p:sp>
      <p:sp>
        <p:nvSpPr>
          <p:cNvPr id="128" name="TextBox 127">
            <a:extLst>
              <a:ext uri="{FF2B5EF4-FFF2-40B4-BE49-F238E27FC236}">
                <a16:creationId xmlns:a16="http://schemas.microsoft.com/office/drawing/2014/main" xmlns=""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108" name="TextBox 107">
            <a:extLst>
              <a:ext uri="{FF2B5EF4-FFF2-40B4-BE49-F238E27FC236}">
                <a16:creationId xmlns:a16="http://schemas.microsoft.com/office/drawing/2014/main" xmlns="" id="{4D2566FC-4D84-42DE-937C-24F2C8DA7556}"/>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grpSp>
        <p:nvGrpSpPr>
          <p:cNvPr id="31" name="Group 30">
            <a:extLst>
              <a:ext uri="{FF2B5EF4-FFF2-40B4-BE49-F238E27FC236}">
                <a16:creationId xmlns:a16="http://schemas.microsoft.com/office/drawing/2014/main" xmlns="" id="{98D579DB-0CF8-43C7-9530-9FF15E76468D}"/>
              </a:ext>
            </a:extLst>
          </p:cNvPr>
          <p:cNvGrpSpPr/>
          <p:nvPr/>
        </p:nvGrpSpPr>
        <p:grpSpPr>
          <a:xfrm>
            <a:off x="52695" y="933061"/>
            <a:ext cx="9160699" cy="5452055"/>
            <a:chOff x="52695" y="933061"/>
            <a:chExt cx="9160699" cy="5452055"/>
          </a:xfrm>
        </p:grpSpPr>
        <p:sp>
          <p:nvSpPr>
            <p:cNvPr id="4" name="Rectangle: Rounded Corners 3">
              <a:extLst>
                <a:ext uri="{FF2B5EF4-FFF2-40B4-BE49-F238E27FC236}">
                  <a16:creationId xmlns:a16="http://schemas.microsoft.com/office/drawing/2014/main" xmlns=""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xmlns=""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xmlns=""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xmlns=""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xmlns=""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xmlns=""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xmlns=""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xmlns=""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xmlns=""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xmlns=""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xmlns=""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xmlns=""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xmlns=""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xmlns=""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xmlns=""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xmlns=""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xmlns=""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xmlns=""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xmlns=""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xmlns=""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xmlns=""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xmlns=""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xmlns=""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xmlns=""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xmlns=""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xmlns=""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xmlns=""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xmlns=""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xmlns=""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xmlns=""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xmlns=""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xmlns=""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xmlns=""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xmlns=""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xmlns=""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xmlns=""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xmlns=""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xmlns=""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xmlns=""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xmlns=""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xmlns=""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xmlns=""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xmlns=""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xmlns=""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xmlns=""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xmlns=""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xmlns=""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xmlns=""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xmlns=""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xmlns=""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xmlns=""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xmlns=""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xmlns=""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xmlns=""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xmlns=""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xmlns=""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xmlns=""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xmlns=""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xmlns=""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xmlns=""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xmlns=""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xmlns=""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xmlns=""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xmlns=""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xmlns="" id="{2E8E603F-BD81-4B56-93E8-79DCF83D0D63}"/>
                </a:ext>
              </a:extLst>
            </p:cNvPr>
            <p:cNvCxnSpPr>
              <a:cxnSpLocks/>
            </p:cNvCxnSpPr>
            <p:nvPr/>
          </p:nvCxnSpPr>
          <p:spPr>
            <a:xfrm flipH="1" flipV="1">
              <a:off x="291191" y="2799671"/>
              <a:ext cx="500201" cy="212343"/>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xmlns=""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85DB5895-2E40-46F8-88B2-43B3EA1456E6}"/>
                </a:ext>
              </a:extLst>
            </p:cNvPr>
            <p:cNvCxnSpPr>
              <a:cxnSpLocks/>
            </p:cNvCxnSpPr>
            <p:nvPr/>
          </p:nvCxnSpPr>
          <p:spPr>
            <a:xfrm flipH="1" flipV="1">
              <a:off x="3312367" y="2799671"/>
              <a:ext cx="514937" cy="180587"/>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90A4CD40-8101-43B1-8911-F98D8BD1E395}"/>
                </a:ext>
              </a:extLst>
            </p:cNvPr>
            <p:cNvCxnSpPr>
              <a:cxnSpLocks/>
            </p:cNvCxnSpPr>
            <p:nvPr/>
          </p:nvCxnSpPr>
          <p:spPr>
            <a:xfrm flipH="1" flipV="1">
              <a:off x="6251510" y="2799671"/>
              <a:ext cx="523240" cy="169843"/>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xmlns=""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xmlns=""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xmlns=""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xmlns=""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xmlns=""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xmlns=""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xmlns=""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xmlns=""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xmlns="" id="{AB7BCFFD-1FA5-46FD-8B8F-24D4701D35E0}"/>
                </a:ext>
              </a:extLst>
            </p:cNvPr>
            <p:cNvSpPr txBox="1"/>
            <p:nvPr/>
          </p:nvSpPr>
          <p:spPr>
            <a:xfrm>
              <a:off x="8205553" y="605634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xmlns=""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xmlns=""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grpSp>
          <p:nvGrpSpPr>
            <p:cNvPr id="29" name="Group 28">
              <a:extLst>
                <a:ext uri="{FF2B5EF4-FFF2-40B4-BE49-F238E27FC236}">
                  <a16:creationId xmlns:a16="http://schemas.microsoft.com/office/drawing/2014/main" xmlns="" id="{1418B427-6CF0-4842-93CC-9B92530B715C}"/>
                </a:ext>
              </a:extLst>
            </p:cNvPr>
            <p:cNvGrpSpPr/>
            <p:nvPr/>
          </p:nvGrpSpPr>
          <p:grpSpPr>
            <a:xfrm>
              <a:off x="3364536" y="4497280"/>
              <a:ext cx="274865" cy="206603"/>
              <a:chOff x="284972" y="5606582"/>
              <a:chExt cx="274865" cy="206603"/>
            </a:xfrm>
          </p:grpSpPr>
          <p:cxnSp>
            <p:nvCxnSpPr>
              <p:cNvPr id="26" name="Straight Connector 25">
                <a:extLst>
                  <a:ext uri="{FF2B5EF4-FFF2-40B4-BE49-F238E27FC236}">
                    <a16:creationId xmlns:a16="http://schemas.microsoft.com/office/drawing/2014/main" xmlns="" id="{9F8C07DA-E593-4EFA-9CEF-F280DC6DA7B7}"/>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52FF36DA-7E2D-4CC0-95AB-0AAB193DAE72}"/>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xmlns="" id="{82F21923-3E51-47DC-A2FD-14E27D2ED4AA}"/>
                </a:ext>
              </a:extLst>
            </p:cNvPr>
            <p:cNvGrpSpPr/>
            <p:nvPr/>
          </p:nvGrpSpPr>
          <p:grpSpPr>
            <a:xfrm>
              <a:off x="6217027" y="4469272"/>
              <a:ext cx="274865" cy="206603"/>
              <a:chOff x="284972" y="5606582"/>
              <a:chExt cx="274865" cy="206603"/>
            </a:xfrm>
          </p:grpSpPr>
          <p:cxnSp>
            <p:nvCxnSpPr>
              <p:cNvPr id="127" name="Straight Connector 126">
                <a:extLst>
                  <a:ext uri="{FF2B5EF4-FFF2-40B4-BE49-F238E27FC236}">
                    <a16:creationId xmlns:a16="http://schemas.microsoft.com/office/drawing/2014/main" xmlns="" id="{58253D79-7C97-449F-89E6-3715987E199A}"/>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25791B5B-F408-4B73-AA72-2B204A0C308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xmlns="" id="{EEFD0903-E646-40C0-9A2E-8ACF072F2137}"/>
                </a:ext>
              </a:extLst>
            </p:cNvPr>
            <p:cNvSpPr/>
            <p:nvPr/>
          </p:nvSpPr>
          <p:spPr>
            <a:xfrm>
              <a:off x="52695" y="267330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Oval 129">
              <a:extLst>
                <a:ext uri="{FF2B5EF4-FFF2-40B4-BE49-F238E27FC236}">
                  <a16:creationId xmlns:a16="http://schemas.microsoft.com/office/drawing/2014/main" xmlns="" id="{7B9873DC-C9C5-4DFE-8E96-1048843357F8}"/>
                </a:ext>
              </a:extLst>
            </p:cNvPr>
            <p:cNvSpPr/>
            <p:nvPr/>
          </p:nvSpPr>
          <p:spPr>
            <a:xfrm>
              <a:off x="3043181" y="261262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Oval 130">
              <a:extLst>
                <a:ext uri="{FF2B5EF4-FFF2-40B4-BE49-F238E27FC236}">
                  <a16:creationId xmlns:a16="http://schemas.microsoft.com/office/drawing/2014/main" xmlns="" id="{8C0AEE56-B4EA-425A-A9A4-5B53F3404B09}"/>
                </a:ext>
              </a:extLst>
            </p:cNvPr>
            <p:cNvSpPr/>
            <p:nvPr/>
          </p:nvSpPr>
          <p:spPr>
            <a:xfrm>
              <a:off x="6028684" y="259297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Oval 131">
              <a:extLst>
                <a:ext uri="{FF2B5EF4-FFF2-40B4-BE49-F238E27FC236}">
                  <a16:creationId xmlns:a16="http://schemas.microsoft.com/office/drawing/2014/main" xmlns="" id="{B1991E3F-0094-4C37-9813-9DF38457BB88}"/>
                </a:ext>
              </a:extLst>
            </p:cNvPr>
            <p:cNvSpPr/>
            <p:nvPr/>
          </p:nvSpPr>
          <p:spPr>
            <a:xfrm>
              <a:off x="2901751" y="4197861"/>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Oval 132">
              <a:extLst>
                <a:ext uri="{FF2B5EF4-FFF2-40B4-BE49-F238E27FC236}">
                  <a16:creationId xmlns:a16="http://schemas.microsoft.com/office/drawing/2014/main" xmlns="" id="{A86BF624-C108-477A-BB68-EB41A27BDADA}"/>
                </a:ext>
              </a:extLst>
            </p:cNvPr>
            <p:cNvSpPr/>
            <p:nvPr/>
          </p:nvSpPr>
          <p:spPr>
            <a:xfrm>
              <a:off x="5783578" y="422439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TextBox 133">
              <a:extLst>
                <a:ext uri="{FF2B5EF4-FFF2-40B4-BE49-F238E27FC236}">
                  <a16:creationId xmlns:a16="http://schemas.microsoft.com/office/drawing/2014/main" xmlns="" id="{D7D17C9A-60A8-48C1-9C1B-C8F7B98F5B79}"/>
                </a:ext>
              </a:extLst>
            </p:cNvPr>
            <p:cNvSpPr txBox="1"/>
            <p:nvPr/>
          </p:nvSpPr>
          <p:spPr>
            <a:xfrm>
              <a:off x="8167393" y="5769435"/>
              <a:ext cx="567912" cy="307777"/>
            </a:xfrm>
            <a:prstGeom prst="rect">
              <a:avLst/>
            </a:prstGeom>
            <a:noFill/>
          </p:spPr>
          <p:txBody>
            <a:bodyPr wrap="none" rtlCol="0">
              <a:spAutoFit/>
            </a:bodyPr>
            <a:lstStyle/>
            <a:p>
              <a:r>
                <a:rPr lang="en-US" sz="1400" dirty="0"/>
                <a:t>COV</a:t>
              </a:r>
              <a:endParaRPr lang="ru-RU" sz="1400" dirty="0"/>
            </a:p>
          </p:txBody>
        </p:sp>
        <p:grpSp>
          <p:nvGrpSpPr>
            <p:cNvPr id="135" name="Group 134">
              <a:extLst>
                <a:ext uri="{FF2B5EF4-FFF2-40B4-BE49-F238E27FC236}">
                  <a16:creationId xmlns:a16="http://schemas.microsoft.com/office/drawing/2014/main" xmlns="" id="{5DA561C8-3E75-4A4B-B81E-43299F02FAF5}"/>
                </a:ext>
              </a:extLst>
            </p:cNvPr>
            <p:cNvGrpSpPr/>
            <p:nvPr/>
          </p:nvGrpSpPr>
          <p:grpSpPr>
            <a:xfrm>
              <a:off x="8313916" y="5809590"/>
              <a:ext cx="274865" cy="206603"/>
              <a:chOff x="284972" y="5606582"/>
              <a:chExt cx="274865" cy="206603"/>
            </a:xfrm>
          </p:grpSpPr>
          <p:cxnSp>
            <p:nvCxnSpPr>
              <p:cNvPr id="136" name="Straight Connector 135">
                <a:extLst>
                  <a:ext uri="{FF2B5EF4-FFF2-40B4-BE49-F238E27FC236}">
                    <a16:creationId xmlns:a16="http://schemas.microsoft.com/office/drawing/2014/main" xmlns="" id="{F8AD63FA-85DA-41A4-BBDA-F296D5A2B2D2}"/>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BA79A204-31CD-4E68-AAF8-48A4322BFAB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xmlns="" id="{51BDCBAE-D24F-4B46-ABC7-A81E1B6B44FE}"/>
                </a:ext>
              </a:extLst>
            </p:cNvPr>
            <p:cNvSpPr/>
            <p:nvPr/>
          </p:nvSpPr>
          <p:spPr>
            <a:xfrm>
              <a:off x="4043469" y="4219512"/>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Oval 138">
              <a:extLst>
                <a:ext uri="{FF2B5EF4-FFF2-40B4-BE49-F238E27FC236}">
                  <a16:creationId xmlns:a16="http://schemas.microsoft.com/office/drawing/2014/main" xmlns="" id="{28603391-A3E8-4112-AE32-E23E54A2AAAD}"/>
                </a:ext>
              </a:extLst>
            </p:cNvPr>
            <p:cNvSpPr/>
            <p:nvPr/>
          </p:nvSpPr>
          <p:spPr>
            <a:xfrm>
              <a:off x="8053915" y="5786279"/>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93865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39</a:t>
            </a:fld>
            <a:endParaRPr lang="ru-RU"/>
          </a:p>
        </p:txBody>
      </p:sp>
      <p:sp>
        <p:nvSpPr>
          <p:cNvPr id="128" name="TextBox 127">
            <a:extLst>
              <a:ext uri="{FF2B5EF4-FFF2-40B4-BE49-F238E27FC236}">
                <a16:creationId xmlns:a16="http://schemas.microsoft.com/office/drawing/2014/main" xmlns=""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108" name="TextBox 107">
            <a:extLst>
              <a:ext uri="{FF2B5EF4-FFF2-40B4-BE49-F238E27FC236}">
                <a16:creationId xmlns:a16="http://schemas.microsoft.com/office/drawing/2014/main" xmlns="" id="{4D2566FC-4D84-42DE-937C-24F2C8DA7556}"/>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grpSp>
        <p:nvGrpSpPr>
          <p:cNvPr id="32" name="Group 31">
            <a:extLst>
              <a:ext uri="{FF2B5EF4-FFF2-40B4-BE49-F238E27FC236}">
                <a16:creationId xmlns:a16="http://schemas.microsoft.com/office/drawing/2014/main" xmlns="" id="{33BB85C7-D33A-48FF-AA50-D5C4C7B0A2DB}"/>
              </a:ext>
            </a:extLst>
          </p:cNvPr>
          <p:cNvGrpSpPr/>
          <p:nvPr/>
        </p:nvGrpSpPr>
        <p:grpSpPr>
          <a:xfrm>
            <a:off x="52695" y="933061"/>
            <a:ext cx="9160699" cy="5452055"/>
            <a:chOff x="52695" y="933061"/>
            <a:chExt cx="9160699" cy="5452055"/>
          </a:xfrm>
        </p:grpSpPr>
        <p:sp>
          <p:nvSpPr>
            <p:cNvPr id="4" name="Rectangle: Rounded Corners 3">
              <a:extLst>
                <a:ext uri="{FF2B5EF4-FFF2-40B4-BE49-F238E27FC236}">
                  <a16:creationId xmlns:a16="http://schemas.microsoft.com/office/drawing/2014/main" xmlns=""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xmlns=""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xmlns=""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xmlns=""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xmlns=""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xmlns=""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xmlns=""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xmlns=""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xmlns=""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xmlns=""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xmlns=""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xmlns=""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xmlns=""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xmlns=""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xmlns=""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xmlns=""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xmlns=""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xmlns=""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xmlns=""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xmlns=""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xmlns=""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xmlns=""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xmlns=""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xmlns=""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xmlns=""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xmlns=""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xmlns=""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xmlns=""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xmlns=""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xmlns=""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xmlns=""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xmlns=""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xmlns=""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xmlns=""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xmlns=""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xmlns=""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xmlns=""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xmlns=""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xmlns=""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xmlns=""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xmlns=""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xmlns=""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xmlns=""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xmlns=""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xmlns=""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xmlns=""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xmlns=""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xmlns=""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xmlns=""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xmlns=""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xmlns=""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xmlns=""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xmlns=""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xmlns=""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xmlns=""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xmlns=""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xmlns=""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xmlns=""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xmlns=""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xmlns=""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xmlns=""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xmlns=""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xmlns=""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xmlns=""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xmlns="" id="{2E8E603F-BD81-4B56-93E8-79DCF83D0D63}"/>
                </a:ext>
              </a:extLst>
            </p:cNvPr>
            <p:cNvCxnSpPr>
              <a:cxnSpLocks/>
            </p:cNvCxnSpPr>
            <p:nvPr/>
          </p:nvCxnSpPr>
          <p:spPr>
            <a:xfrm flipH="1" flipV="1">
              <a:off x="291191" y="2799671"/>
              <a:ext cx="500201" cy="212343"/>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xmlns=""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85DB5895-2E40-46F8-88B2-43B3EA1456E6}"/>
                </a:ext>
              </a:extLst>
            </p:cNvPr>
            <p:cNvCxnSpPr>
              <a:cxnSpLocks/>
            </p:cNvCxnSpPr>
            <p:nvPr/>
          </p:nvCxnSpPr>
          <p:spPr>
            <a:xfrm flipH="1" flipV="1">
              <a:off x="3312367" y="2799671"/>
              <a:ext cx="514937" cy="180587"/>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90A4CD40-8101-43B1-8911-F98D8BD1E395}"/>
                </a:ext>
              </a:extLst>
            </p:cNvPr>
            <p:cNvCxnSpPr>
              <a:cxnSpLocks/>
            </p:cNvCxnSpPr>
            <p:nvPr/>
          </p:nvCxnSpPr>
          <p:spPr>
            <a:xfrm flipH="1" flipV="1">
              <a:off x="6251510" y="2799671"/>
              <a:ext cx="523240" cy="169843"/>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xmlns=""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xmlns=""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xmlns=""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xmlns=""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xmlns=""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2" name="TextBox 121">
              <a:extLst>
                <a:ext uri="{FF2B5EF4-FFF2-40B4-BE49-F238E27FC236}">
                  <a16:creationId xmlns:a16="http://schemas.microsoft.com/office/drawing/2014/main" xmlns=""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xmlns=""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xmlns="" id="{AB7BCFFD-1FA5-46FD-8B8F-24D4701D35E0}"/>
                </a:ext>
              </a:extLst>
            </p:cNvPr>
            <p:cNvSpPr txBox="1"/>
            <p:nvPr/>
          </p:nvSpPr>
          <p:spPr>
            <a:xfrm>
              <a:off x="8205553" y="605634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xmlns=""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xmlns=""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grpSp>
          <p:nvGrpSpPr>
            <p:cNvPr id="29" name="Group 28">
              <a:extLst>
                <a:ext uri="{FF2B5EF4-FFF2-40B4-BE49-F238E27FC236}">
                  <a16:creationId xmlns:a16="http://schemas.microsoft.com/office/drawing/2014/main" xmlns="" id="{1418B427-6CF0-4842-93CC-9B92530B715C}"/>
                </a:ext>
              </a:extLst>
            </p:cNvPr>
            <p:cNvGrpSpPr/>
            <p:nvPr/>
          </p:nvGrpSpPr>
          <p:grpSpPr>
            <a:xfrm>
              <a:off x="3364536" y="4497280"/>
              <a:ext cx="274865" cy="206603"/>
              <a:chOff x="284972" y="5606582"/>
              <a:chExt cx="274865" cy="206603"/>
            </a:xfrm>
          </p:grpSpPr>
          <p:cxnSp>
            <p:nvCxnSpPr>
              <p:cNvPr id="26" name="Straight Connector 25">
                <a:extLst>
                  <a:ext uri="{FF2B5EF4-FFF2-40B4-BE49-F238E27FC236}">
                    <a16:creationId xmlns:a16="http://schemas.microsoft.com/office/drawing/2014/main" xmlns="" id="{9F8C07DA-E593-4EFA-9CEF-F280DC6DA7B7}"/>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52FF36DA-7E2D-4CC0-95AB-0AAB193DAE72}"/>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xmlns="" id="{82F21923-3E51-47DC-A2FD-14E27D2ED4AA}"/>
                </a:ext>
              </a:extLst>
            </p:cNvPr>
            <p:cNvGrpSpPr/>
            <p:nvPr/>
          </p:nvGrpSpPr>
          <p:grpSpPr>
            <a:xfrm>
              <a:off x="6217027" y="4469272"/>
              <a:ext cx="274865" cy="206603"/>
              <a:chOff x="284972" y="5606582"/>
              <a:chExt cx="274865" cy="206603"/>
            </a:xfrm>
          </p:grpSpPr>
          <p:cxnSp>
            <p:nvCxnSpPr>
              <p:cNvPr id="127" name="Straight Connector 126">
                <a:extLst>
                  <a:ext uri="{FF2B5EF4-FFF2-40B4-BE49-F238E27FC236}">
                    <a16:creationId xmlns:a16="http://schemas.microsoft.com/office/drawing/2014/main" xmlns="" id="{58253D79-7C97-449F-89E6-3715987E199A}"/>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25791B5B-F408-4B73-AA72-2B204A0C308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xmlns="" id="{EEFD0903-E646-40C0-9A2E-8ACF072F2137}"/>
                </a:ext>
              </a:extLst>
            </p:cNvPr>
            <p:cNvSpPr/>
            <p:nvPr/>
          </p:nvSpPr>
          <p:spPr>
            <a:xfrm>
              <a:off x="52695" y="267330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Oval 129">
              <a:extLst>
                <a:ext uri="{FF2B5EF4-FFF2-40B4-BE49-F238E27FC236}">
                  <a16:creationId xmlns:a16="http://schemas.microsoft.com/office/drawing/2014/main" xmlns="" id="{7B9873DC-C9C5-4DFE-8E96-1048843357F8}"/>
                </a:ext>
              </a:extLst>
            </p:cNvPr>
            <p:cNvSpPr/>
            <p:nvPr/>
          </p:nvSpPr>
          <p:spPr>
            <a:xfrm>
              <a:off x="3043181" y="261262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Oval 130">
              <a:extLst>
                <a:ext uri="{FF2B5EF4-FFF2-40B4-BE49-F238E27FC236}">
                  <a16:creationId xmlns:a16="http://schemas.microsoft.com/office/drawing/2014/main" xmlns="" id="{8C0AEE56-B4EA-425A-A9A4-5B53F3404B09}"/>
                </a:ext>
              </a:extLst>
            </p:cNvPr>
            <p:cNvSpPr/>
            <p:nvPr/>
          </p:nvSpPr>
          <p:spPr>
            <a:xfrm>
              <a:off x="6028684" y="259297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Oval 131">
              <a:extLst>
                <a:ext uri="{FF2B5EF4-FFF2-40B4-BE49-F238E27FC236}">
                  <a16:creationId xmlns:a16="http://schemas.microsoft.com/office/drawing/2014/main" xmlns="" id="{B1991E3F-0094-4C37-9813-9DF38457BB88}"/>
                </a:ext>
              </a:extLst>
            </p:cNvPr>
            <p:cNvSpPr/>
            <p:nvPr/>
          </p:nvSpPr>
          <p:spPr>
            <a:xfrm>
              <a:off x="2901751" y="4197861"/>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Oval 132">
              <a:extLst>
                <a:ext uri="{FF2B5EF4-FFF2-40B4-BE49-F238E27FC236}">
                  <a16:creationId xmlns:a16="http://schemas.microsoft.com/office/drawing/2014/main" xmlns="" id="{A86BF624-C108-477A-BB68-EB41A27BDADA}"/>
                </a:ext>
              </a:extLst>
            </p:cNvPr>
            <p:cNvSpPr/>
            <p:nvPr/>
          </p:nvSpPr>
          <p:spPr>
            <a:xfrm>
              <a:off x="5783578" y="422439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TextBox 133">
              <a:extLst>
                <a:ext uri="{FF2B5EF4-FFF2-40B4-BE49-F238E27FC236}">
                  <a16:creationId xmlns:a16="http://schemas.microsoft.com/office/drawing/2014/main" xmlns="" id="{D7D17C9A-60A8-48C1-9C1B-C8F7B98F5B79}"/>
                </a:ext>
              </a:extLst>
            </p:cNvPr>
            <p:cNvSpPr txBox="1"/>
            <p:nvPr/>
          </p:nvSpPr>
          <p:spPr>
            <a:xfrm>
              <a:off x="8167393" y="5769435"/>
              <a:ext cx="567912" cy="307777"/>
            </a:xfrm>
            <a:prstGeom prst="rect">
              <a:avLst/>
            </a:prstGeom>
            <a:noFill/>
          </p:spPr>
          <p:txBody>
            <a:bodyPr wrap="none" rtlCol="0">
              <a:spAutoFit/>
            </a:bodyPr>
            <a:lstStyle/>
            <a:p>
              <a:r>
                <a:rPr lang="en-US" sz="1400" dirty="0"/>
                <a:t>COV</a:t>
              </a:r>
              <a:endParaRPr lang="ru-RU" sz="1400" dirty="0"/>
            </a:p>
          </p:txBody>
        </p:sp>
        <p:grpSp>
          <p:nvGrpSpPr>
            <p:cNvPr id="135" name="Group 134">
              <a:extLst>
                <a:ext uri="{FF2B5EF4-FFF2-40B4-BE49-F238E27FC236}">
                  <a16:creationId xmlns:a16="http://schemas.microsoft.com/office/drawing/2014/main" xmlns="" id="{5DA561C8-3E75-4A4B-B81E-43299F02FAF5}"/>
                </a:ext>
              </a:extLst>
            </p:cNvPr>
            <p:cNvGrpSpPr/>
            <p:nvPr/>
          </p:nvGrpSpPr>
          <p:grpSpPr>
            <a:xfrm>
              <a:off x="8313916" y="5809590"/>
              <a:ext cx="274865" cy="206603"/>
              <a:chOff x="284972" y="5606582"/>
              <a:chExt cx="274865" cy="206603"/>
            </a:xfrm>
          </p:grpSpPr>
          <p:cxnSp>
            <p:nvCxnSpPr>
              <p:cNvPr id="136" name="Straight Connector 135">
                <a:extLst>
                  <a:ext uri="{FF2B5EF4-FFF2-40B4-BE49-F238E27FC236}">
                    <a16:creationId xmlns:a16="http://schemas.microsoft.com/office/drawing/2014/main" xmlns="" id="{F8AD63FA-85DA-41A4-BBDA-F296D5A2B2D2}"/>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BA79A204-31CD-4E68-AAF8-48A4322BFAB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xmlns="" id="{51BDCBAE-D24F-4B46-ABC7-A81E1B6B44FE}"/>
                </a:ext>
              </a:extLst>
            </p:cNvPr>
            <p:cNvSpPr/>
            <p:nvPr/>
          </p:nvSpPr>
          <p:spPr>
            <a:xfrm>
              <a:off x="4043469" y="4219512"/>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Oval 138">
              <a:extLst>
                <a:ext uri="{FF2B5EF4-FFF2-40B4-BE49-F238E27FC236}">
                  <a16:creationId xmlns:a16="http://schemas.microsoft.com/office/drawing/2014/main" xmlns="" id="{28603391-A3E8-4112-AE32-E23E54A2AAAD}"/>
                </a:ext>
              </a:extLst>
            </p:cNvPr>
            <p:cNvSpPr/>
            <p:nvPr/>
          </p:nvSpPr>
          <p:spPr>
            <a:xfrm>
              <a:off x="8053915" y="5786279"/>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0" name="Straight Connector 139">
              <a:extLst>
                <a:ext uri="{FF2B5EF4-FFF2-40B4-BE49-F238E27FC236}">
                  <a16:creationId xmlns:a16="http://schemas.microsoft.com/office/drawing/2014/main" xmlns="" id="{E89E6714-A001-4911-8DF3-FC74BA5F5D80}"/>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xmlns="" id="{DC97B518-F2D2-4529-B416-BA651FA00E96}"/>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42" name="Straight Connector 141">
              <a:extLst>
                <a:ext uri="{FF2B5EF4-FFF2-40B4-BE49-F238E27FC236}">
                  <a16:creationId xmlns:a16="http://schemas.microsoft.com/office/drawing/2014/main" xmlns="" id="{676F3DCF-3F68-4BC9-845F-63BA85E5C890}"/>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xmlns="" id="{AD86CBF2-F0F1-4037-94DE-8FDFF5A1BCA5}"/>
                </a:ext>
              </a:extLst>
            </p:cNvPr>
            <p:cNvPicPr>
              <a:picLocks noChangeAspect="1"/>
            </p:cNvPicPr>
            <p:nvPr/>
          </p:nvPicPr>
          <p:blipFill>
            <a:blip r:embed="rId3"/>
            <a:stretch>
              <a:fillRect/>
            </a:stretch>
          </p:blipFill>
          <p:spPr>
            <a:xfrm>
              <a:off x="5894624" y="3446735"/>
              <a:ext cx="300328" cy="352559"/>
            </a:xfrm>
            <a:prstGeom prst="rect">
              <a:avLst/>
            </a:prstGeom>
          </p:spPr>
        </p:pic>
        <p:cxnSp>
          <p:nvCxnSpPr>
            <p:cNvPr id="144" name="Straight Connector 143">
              <a:extLst>
                <a:ext uri="{FF2B5EF4-FFF2-40B4-BE49-F238E27FC236}">
                  <a16:creationId xmlns:a16="http://schemas.microsoft.com/office/drawing/2014/main" xmlns="" id="{11B5D6DC-B438-493E-B31D-92E9C4E1F3D2}"/>
                </a:ext>
              </a:extLst>
            </p:cNvPr>
            <p:cNvCxnSpPr>
              <a:cxnSpLocks/>
            </p:cNvCxnSpPr>
            <p:nvPr/>
          </p:nvCxnSpPr>
          <p:spPr>
            <a:xfrm>
              <a:off x="1210851" y="2598612"/>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xmlns="" id="{FAADE3C5-2F46-490A-8351-5CDF3317BBBC}"/>
                </a:ext>
              </a:extLst>
            </p:cNvPr>
            <p:cNvSpPr/>
            <p:nvPr/>
          </p:nvSpPr>
          <p:spPr>
            <a:xfrm>
              <a:off x="3107874" y="5252954"/>
              <a:ext cx="231555" cy="21119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a:t>
              </a:r>
              <a:endParaRPr lang="ru-RU" sz="3600" dirty="0">
                <a:solidFill>
                  <a:srgbClr val="FF0000"/>
                </a:solidFill>
              </a:endParaRPr>
            </a:p>
          </p:txBody>
        </p:sp>
        <p:pic>
          <p:nvPicPr>
            <p:cNvPr id="16" name="Picture 15">
              <a:extLst>
                <a:ext uri="{FF2B5EF4-FFF2-40B4-BE49-F238E27FC236}">
                  <a16:creationId xmlns:a16="http://schemas.microsoft.com/office/drawing/2014/main" xmlns="" id="{3BF58FA0-DC1D-48A4-B3E9-F5C943D23870}"/>
                </a:ext>
              </a:extLst>
            </p:cNvPr>
            <p:cNvPicPr>
              <a:picLocks noChangeAspect="1"/>
            </p:cNvPicPr>
            <p:nvPr/>
          </p:nvPicPr>
          <p:blipFill>
            <a:blip r:embed="rId4"/>
            <a:stretch>
              <a:fillRect/>
            </a:stretch>
          </p:blipFill>
          <p:spPr>
            <a:xfrm>
              <a:off x="885756" y="2310340"/>
              <a:ext cx="483331" cy="624794"/>
            </a:xfrm>
            <a:prstGeom prst="rect">
              <a:avLst/>
            </a:prstGeom>
          </p:spPr>
        </p:pic>
        <p:sp>
          <p:nvSpPr>
            <p:cNvPr id="146" name="TextBox 145">
              <a:extLst>
                <a:ext uri="{FF2B5EF4-FFF2-40B4-BE49-F238E27FC236}">
                  <a16:creationId xmlns:a16="http://schemas.microsoft.com/office/drawing/2014/main" xmlns="" id="{E27BAA91-4BB7-4C12-8AA9-3080B365BE93}"/>
                </a:ext>
              </a:extLst>
            </p:cNvPr>
            <p:cNvSpPr txBox="1"/>
            <p:nvPr/>
          </p:nvSpPr>
          <p:spPr>
            <a:xfrm>
              <a:off x="2221863" y="2478502"/>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47" name="TextBox 146">
              <a:extLst>
                <a:ext uri="{FF2B5EF4-FFF2-40B4-BE49-F238E27FC236}">
                  <a16:creationId xmlns:a16="http://schemas.microsoft.com/office/drawing/2014/main" xmlns="" id="{966A7BE5-889C-4E87-BA5A-2B6BCD9CBB59}"/>
                </a:ext>
              </a:extLst>
            </p:cNvPr>
            <p:cNvSpPr txBox="1"/>
            <p:nvPr/>
          </p:nvSpPr>
          <p:spPr>
            <a:xfrm>
              <a:off x="262547" y="124743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48" name="Straight Connector 147">
              <a:extLst>
                <a:ext uri="{FF2B5EF4-FFF2-40B4-BE49-F238E27FC236}">
                  <a16:creationId xmlns:a16="http://schemas.microsoft.com/office/drawing/2014/main" xmlns="" id="{1BD1D89C-0156-48DE-975F-34465495D6FB}"/>
                </a:ext>
              </a:extLst>
            </p:cNvPr>
            <p:cNvCxnSpPr>
              <a:cxnSpLocks/>
            </p:cNvCxnSpPr>
            <p:nvPr/>
          </p:nvCxnSpPr>
          <p:spPr>
            <a:xfrm>
              <a:off x="4227755" y="2601727"/>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xmlns="" id="{52E780FC-1A57-4281-B9A1-3E77F2FD91C0}"/>
                </a:ext>
              </a:extLst>
            </p:cNvPr>
            <p:cNvPicPr>
              <a:picLocks noChangeAspect="1"/>
            </p:cNvPicPr>
            <p:nvPr/>
          </p:nvPicPr>
          <p:blipFill>
            <a:blip r:embed="rId4"/>
            <a:stretch>
              <a:fillRect/>
            </a:stretch>
          </p:blipFill>
          <p:spPr>
            <a:xfrm>
              <a:off x="3902660" y="2313455"/>
              <a:ext cx="483331" cy="624794"/>
            </a:xfrm>
            <a:prstGeom prst="rect">
              <a:avLst/>
            </a:prstGeom>
          </p:spPr>
        </p:pic>
        <p:sp>
          <p:nvSpPr>
            <p:cNvPr id="150" name="TextBox 149">
              <a:extLst>
                <a:ext uri="{FF2B5EF4-FFF2-40B4-BE49-F238E27FC236}">
                  <a16:creationId xmlns:a16="http://schemas.microsoft.com/office/drawing/2014/main" xmlns="" id="{0993C223-8BC5-45F3-BCBE-80D22F656EFC}"/>
                </a:ext>
              </a:extLst>
            </p:cNvPr>
            <p:cNvSpPr txBox="1"/>
            <p:nvPr/>
          </p:nvSpPr>
          <p:spPr>
            <a:xfrm>
              <a:off x="5238767" y="2481617"/>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51" name="Straight Connector 150">
              <a:extLst>
                <a:ext uri="{FF2B5EF4-FFF2-40B4-BE49-F238E27FC236}">
                  <a16:creationId xmlns:a16="http://schemas.microsoft.com/office/drawing/2014/main" xmlns="" id="{D17A3F7E-5CF8-451F-9E52-2F3DE1960527}"/>
                </a:ext>
              </a:extLst>
            </p:cNvPr>
            <p:cNvCxnSpPr>
              <a:cxnSpLocks/>
            </p:cNvCxnSpPr>
            <p:nvPr/>
          </p:nvCxnSpPr>
          <p:spPr>
            <a:xfrm>
              <a:off x="7185556" y="2601720"/>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xmlns="" id="{DA8C8EA1-554B-4756-9404-13688BFAD8FE}"/>
                </a:ext>
              </a:extLst>
            </p:cNvPr>
            <p:cNvPicPr>
              <a:picLocks noChangeAspect="1"/>
            </p:cNvPicPr>
            <p:nvPr/>
          </p:nvPicPr>
          <p:blipFill>
            <a:blip r:embed="rId4"/>
            <a:stretch>
              <a:fillRect/>
            </a:stretch>
          </p:blipFill>
          <p:spPr>
            <a:xfrm>
              <a:off x="6860461" y="2313448"/>
              <a:ext cx="483331" cy="624794"/>
            </a:xfrm>
            <a:prstGeom prst="rect">
              <a:avLst/>
            </a:prstGeom>
          </p:spPr>
        </p:pic>
        <p:sp>
          <p:nvSpPr>
            <p:cNvPr id="153" name="TextBox 152">
              <a:extLst>
                <a:ext uri="{FF2B5EF4-FFF2-40B4-BE49-F238E27FC236}">
                  <a16:creationId xmlns:a16="http://schemas.microsoft.com/office/drawing/2014/main" xmlns="" id="{02386638-4216-4377-A090-EC18FB947F2F}"/>
                </a:ext>
              </a:extLst>
            </p:cNvPr>
            <p:cNvSpPr txBox="1"/>
            <p:nvPr/>
          </p:nvSpPr>
          <p:spPr>
            <a:xfrm>
              <a:off x="8196568" y="2481610"/>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54" name="Oval 153">
              <a:extLst>
                <a:ext uri="{FF2B5EF4-FFF2-40B4-BE49-F238E27FC236}">
                  <a16:creationId xmlns:a16="http://schemas.microsoft.com/office/drawing/2014/main" xmlns="" id="{59ED7746-B0C4-40EC-978B-7351CEB480B0}"/>
                </a:ext>
              </a:extLst>
            </p:cNvPr>
            <p:cNvSpPr/>
            <p:nvPr/>
          </p:nvSpPr>
          <p:spPr>
            <a:xfrm>
              <a:off x="988405" y="2265882"/>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5" name="Oval 154">
              <a:extLst>
                <a:ext uri="{FF2B5EF4-FFF2-40B4-BE49-F238E27FC236}">
                  <a16:creationId xmlns:a16="http://schemas.microsoft.com/office/drawing/2014/main" xmlns="" id="{266522A9-69B7-4A36-96A1-ADBCF43E259C}"/>
                </a:ext>
              </a:extLst>
            </p:cNvPr>
            <p:cNvSpPr/>
            <p:nvPr/>
          </p:nvSpPr>
          <p:spPr>
            <a:xfrm>
              <a:off x="3969039" y="2287647"/>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6" name="Oval 155">
              <a:extLst>
                <a:ext uri="{FF2B5EF4-FFF2-40B4-BE49-F238E27FC236}">
                  <a16:creationId xmlns:a16="http://schemas.microsoft.com/office/drawing/2014/main" xmlns="" id="{E8FB976E-4FAD-4E0E-8F32-FB051427598E}"/>
                </a:ext>
              </a:extLst>
            </p:cNvPr>
            <p:cNvSpPr/>
            <p:nvPr/>
          </p:nvSpPr>
          <p:spPr>
            <a:xfrm>
              <a:off x="6925680" y="2268656"/>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48990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HCV, Hep, </a:t>
            </a:r>
            <a:r>
              <a:rPr lang="en-US" dirty="0" err="1"/>
              <a:t>iHep</a:t>
            </a:r>
            <a:r>
              <a:rPr lang="en-US" dirty="0"/>
              <a:t> and </a:t>
            </a:r>
            <a:r>
              <a:rPr lang="en-US" dirty="0" err="1"/>
              <a:t>vHep</a:t>
            </a:r>
            <a:r>
              <a:rPr lang="en-US" dirty="0"/>
              <a:t> </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a:t>
            </a:fld>
            <a:endParaRPr lang="ru-RU"/>
          </a:p>
        </p:txBody>
      </p:sp>
      <p:sp>
        <p:nvSpPr>
          <p:cNvPr id="4" name="Текст 3"/>
          <p:cNvSpPr>
            <a:spLocks noGrp="1"/>
          </p:cNvSpPr>
          <p:nvPr>
            <p:ph type="body" sz="quarter" idx="13"/>
          </p:nvPr>
        </p:nvSpPr>
        <p:spPr>
          <a:xfrm>
            <a:off x="6424749" y="1613979"/>
            <a:ext cx="2523931" cy="981173"/>
          </a:xfrm>
        </p:spPr>
        <p:txBody>
          <a:bodyPr/>
          <a:lstStyle/>
          <a:p>
            <a:r>
              <a:rPr lang="en-US" dirty="0"/>
              <a:t>All variables demonstrate 2 stable steady state</a:t>
            </a:r>
            <a:endParaRPr lang="ru-RU" dirty="0"/>
          </a:p>
        </p:txBody>
      </p:sp>
      <p:pic>
        <p:nvPicPr>
          <p:cNvPr id="6" name="Picture 5">
            <a:extLst>
              <a:ext uri="{FF2B5EF4-FFF2-40B4-BE49-F238E27FC236}">
                <a16:creationId xmlns:a16="http://schemas.microsoft.com/office/drawing/2014/main" xmlns="" id="{298F499F-BA98-4E86-8DBD-11CEA14D8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7"/>
            <a:ext cx="6195527" cy="3063722"/>
          </a:xfrm>
          <a:prstGeom prst="rect">
            <a:avLst/>
          </a:prstGeom>
        </p:spPr>
      </p:pic>
      <p:pic>
        <p:nvPicPr>
          <p:cNvPr id="8" name="Picture 7">
            <a:extLst>
              <a:ext uri="{FF2B5EF4-FFF2-40B4-BE49-F238E27FC236}">
                <a16:creationId xmlns:a16="http://schemas.microsoft.com/office/drawing/2014/main" xmlns="" id="{A9473854-EE47-4ACA-AA74-42779D39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145860"/>
            <a:ext cx="3023118" cy="1494948"/>
          </a:xfrm>
          <a:prstGeom prst="rect">
            <a:avLst/>
          </a:prstGeom>
        </p:spPr>
      </p:pic>
      <p:pic>
        <p:nvPicPr>
          <p:cNvPr id="10" name="Picture 9">
            <a:extLst>
              <a:ext uri="{FF2B5EF4-FFF2-40B4-BE49-F238E27FC236}">
                <a16:creationId xmlns:a16="http://schemas.microsoft.com/office/drawing/2014/main" xmlns="" id="{E773C7D8-5555-408F-9751-2003FC646A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1039" y="4145164"/>
            <a:ext cx="3023118" cy="1494948"/>
          </a:xfrm>
          <a:prstGeom prst="rect">
            <a:avLst/>
          </a:prstGeom>
        </p:spPr>
      </p:pic>
      <p:pic>
        <p:nvPicPr>
          <p:cNvPr id="12" name="Picture 11">
            <a:extLst>
              <a:ext uri="{FF2B5EF4-FFF2-40B4-BE49-F238E27FC236}">
                <a16:creationId xmlns:a16="http://schemas.microsoft.com/office/drawing/2014/main" xmlns="" id="{FC14EE9F-828E-4E03-98F3-FA0C7BAE6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607" y="4145164"/>
            <a:ext cx="3558073" cy="1759487"/>
          </a:xfrm>
          <a:prstGeom prst="rect">
            <a:avLst/>
          </a:prstGeom>
        </p:spPr>
      </p:pic>
    </p:spTree>
    <p:extLst>
      <p:ext uri="{BB962C8B-B14F-4D97-AF65-F5344CB8AC3E}">
        <p14:creationId xmlns:p14="http://schemas.microsoft.com/office/powerpoint/2010/main" val="12046375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xmlns="" id="{B024B872-507A-4C79-B75E-90137F5363F8}"/>
              </a:ext>
            </a:extLst>
          </p:cNvPr>
          <p:cNvSpPr>
            <a:spLocks noGrp="1"/>
          </p:cNvSpPr>
          <p:nvPr>
            <p:ph type="sldNum" sz="quarter" idx="12"/>
          </p:nvPr>
        </p:nvSpPr>
        <p:spPr/>
        <p:txBody>
          <a:bodyPr/>
          <a:lstStyle/>
          <a:p>
            <a:fld id="{8D0E1ED9-1B5C-4060-9004-48CB920062D4}" type="slidenum">
              <a:rPr lang="ru-RU" smtClean="0"/>
              <a:pPr/>
              <a:t>40</a:t>
            </a:fld>
            <a:endParaRPr lang="ru-RU"/>
          </a:p>
        </p:txBody>
      </p:sp>
      <p:pic>
        <p:nvPicPr>
          <p:cNvPr id="5" name="Picture 4">
            <a:extLst>
              <a:ext uri="{FF2B5EF4-FFF2-40B4-BE49-F238E27FC236}">
                <a16:creationId xmlns:a16="http://schemas.microsoft.com/office/drawing/2014/main" xmlns="" id="{EAE48CF8-4D87-41DD-B4F9-66C9316D045C}"/>
              </a:ext>
            </a:extLst>
          </p:cNvPr>
          <p:cNvPicPr>
            <a:picLocks noChangeAspect="1"/>
          </p:cNvPicPr>
          <p:nvPr/>
        </p:nvPicPr>
        <p:blipFill>
          <a:blip r:embed="rId2"/>
          <a:stretch>
            <a:fillRect/>
          </a:stretch>
        </p:blipFill>
        <p:spPr>
          <a:xfrm>
            <a:off x="289180" y="802216"/>
            <a:ext cx="4758681" cy="2864080"/>
          </a:xfrm>
          <a:prstGeom prst="rect">
            <a:avLst/>
          </a:prstGeom>
        </p:spPr>
      </p:pic>
      <p:pic>
        <p:nvPicPr>
          <p:cNvPr id="9" name="Picture 8">
            <a:extLst>
              <a:ext uri="{FF2B5EF4-FFF2-40B4-BE49-F238E27FC236}">
                <a16:creationId xmlns:a16="http://schemas.microsoft.com/office/drawing/2014/main" xmlns="" id="{D98E7FE6-9303-4646-A307-1ADC95C2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80" y="3526331"/>
            <a:ext cx="4758681" cy="2864080"/>
          </a:xfrm>
          <a:prstGeom prst="rect">
            <a:avLst/>
          </a:prstGeom>
        </p:spPr>
      </p:pic>
      <p:pic>
        <p:nvPicPr>
          <p:cNvPr id="10" name="Picture 9">
            <a:extLst>
              <a:ext uri="{FF2B5EF4-FFF2-40B4-BE49-F238E27FC236}">
                <a16:creationId xmlns:a16="http://schemas.microsoft.com/office/drawing/2014/main" xmlns="" id="{05D87123-FA11-45D3-B3F2-0E0129AAA6B1}"/>
              </a:ext>
            </a:extLst>
          </p:cNvPr>
          <p:cNvPicPr>
            <a:picLocks noChangeAspect="1"/>
          </p:cNvPicPr>
          <p:nvPr/>
        </p:nvPicPr>
        <p:blipFill>
          <a:blip r:embed="rId4"/>
          <a:stretch>
            <a:fillRect/>
          </a:stretch>
        </p:blipFill>
        <p:spPr>
          <a:xfrm>
            <a:off x="5428376" y="802216"/>
            <a:ext cx="3520304" cy="2177314"/>
          </a:xfrm>
          <a:prstGeom prst="rect">
            <a:avLst/>
          </a:prstGeom>
        </p:spPr>
      </p:pic>
      <p:sp>
        <p:nvSpPr>
          <p:cNvPr id="11" name="TextBox 10">
            <a:extLst>
              <a:ext uri="{FF2B5EF4-FFF2-40B4-BE49-F238E27FC236}">
                <a16:creationId xmlns:a16="http://schemas.microsoft.com/office/drawing/2014/main" xmlns="" id="{1EF6CE4A-7712-4473-9CAA-77B4194B5DD2}"/>
              </a:ext>
            </a:extLst>
          </p:cNvPr>
          <p:cNvSpPr txBox="1"/>
          <p:nvPr/>
        </p:nvSpPr>
        <p:spPr>
          <a:xfrm>
            <a:off x="5047862" y="3069768"/>
            <a:ext cx="4096138" cy="4154984"/>
          </a:xfrm>
          <a:prstGeom prst="rect">
            <a:avLst/>
          </a:prstGeom>
          <a:noFill/>
        </p:spPr>
        <p:txBody>
          <a:bodyPr wrap="square" rtlCol="0">
            <a:spAutoFit/>
          </a:bodyPr>
          <a:lstStyle/>
          <a:p>
            <a:pPr marL="285750" indent="-285750">
              <a:buFont typeface="Arial" panose="020B0604020202020204" pitchFamily="34" charset="0"/>
              <a:buChar char="•"/>
            </a:pPr>
            <a:r>
              <a:rPr lang="en-US" sz="1200" dirty="0"/>
              <a:t>Data taken from Wolfer et al </a:t>
            </a:r>
          </a:p>
          <a:p>
            <a:r>
              <a:rPr lang="en-US" sz="1200" dirty="0"/>
              <a:t>doi.org/10.1101/2020.03.05.20030502</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Sputum viral load was measured for 9 patients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Individual data were averaged and presented as median and range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Activation of Immune Response was modeled as increase in rate constant of cell death. It was implemented via events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Initial value of COV = 16850 copies/mL  was chosen to describe clinically measured dynamics of viral load and roughly corresponds to minimal infection dose equal to 1000 (for MERS/SARS-</a:t>
            </a:r>
            <a:r>
              <a:rPr lang="en-US" sz="1200" dirty="0" err="1"/>
              <a:t>CoV</a:t>
            </a:r>
            <a:r>
              <a:rPr lang="en-US" sz="1200" dirty="0"/>
              <a: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ru-RU" sz="1200" dirty="0"/>
          </a:p>
        </p:txBody>
      </p:sp>
      <p:pic>
        <p:nvPicPr>
          <p:cNvPr id="12" name="Picture 11">
            <a:extLst>
              <a:ext uri="{FF2B5EF4-FFF2-40B4-BE49-F238E27FC236}">
                <a16:creationId xmlns:a16="http://schemas.microsoft.com/office/drawing/2014/main" xmlns="" id="{E086E87E-3AD2-4520-AF7A-D461C0AD0DE1}"/>
              </a:ext>
            </a:extLst>
          </p:cNvPr>
          <p:cNvPicPr>
            <a:picLocks noChangeAspect="1"/>
          </p:cNvPicPr>
          <p:nvPr/>
        </p:nvPicPr>
        <p:blipFill>
          <a:blip r:embed="rId5"/>
          <a:stretch>
            <a:fillRect/>
          </a:stretch>
        </p:blipFill>
        <p:spPr>
          <a:xfrm>
            <a:off x="5350482" y="5247082"/>
            <a:ext cx="3676092" cy="627893"/>
          </a:xfrm>
          <a:prstGeom prst="rect">
            <a:avLst/>
          </a:prstGeom>
        </p:spPr>
      </p:pic>
    </p:spTree>
    <p:extLst>
      <p:ext uri="{BB962C8B-B14F-4D97-AF65-F5344CB8AC3E}">
        <p14:creationId xmlns:p14="http://schemas.microsoft.com/office/powerpoint/2010/main" val="2702625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409FCD-A934-497E-8A5A-D566EBF17CDC}"/>
              </a:ext>
            </a:extLst>
          </p:cNvPr>
          <p:cNvSpPr>
            <a:spLocks noGrp="1"/>
          </p:cNvSpPr>
          <p:nvPr>
            <p:ph type="title"/>
          </p:nvPr>
        </p:nvSpPr>
        <p:spPr/>
        <p:txBody>
          <a:bodyPr>
            <a:normAutofit/>
          </a:bodyPr>
          <a:lstStyle/>
          <a:p>
            <a:r>
              <a:rPr lang="en-US" sz="2800" dirty="0"/>
              <a:t>Commit date: 20.06.01/20.06.07</a:t>
            </a:r>
            <a:br>
              <a:rPr lang="en-US" sz="2800" dirty="0"/>
            </a:br>
            <a:r>
              <a:rPr lang="en-US" sz="2800" dirty="0"/>
              <a:t/>
            </a:r>
            <a:br>
              <a:rPr lang="en-US" sz="2800" dirty="0"/>
            </a:br>
            <a:r>
              <a:rPr lang="en-US" sz="2800" dirty="0"/>
              <a:t>Commit name: updated version (VL_v0.1.2) of SARS-CoV-2 viral dynamics model </a:t>
            </a:r>
            <a:endParaRPr lang="ru-RU" sz="2800" dirty="0"/>
          </a:p>
        </p:txBody>
      </p:sp>
      <p:sp>
        <p:nvSpPr>
          <p:cNvPr id="3" name="Text Placeholder 2">
            <a:extLst>
              <a:ext uri="{FF2B5EF4-FFF2-40B4-BE49-F238E27FC236}">
                <a16:creationId xmlns:a16="http://schemas.microsoft.com/office/drawing/2014/main" xmlns="" id="{C33FC260-48D1-4607-9B82-D2CD2E577DB2}"/>
              </a:ext>
            </a:extLst>
          </p:cNvPr>
          <p:cNvSpPr>
            <a:spLocks noGrp="1"/>
          </p:cNvSpPr>
          <p:nvPr>
            <p:ph type="body" idx="1"/>
          </p:nvPr>
        </p:nvSpPr>
        <p:spPr>
          <a:xfrm>
            <a:off x="623888" y="3962931"/>
            <a:ext cx="7886700" cy="2302402"/>
          </a:xfrm>
        </p:spPr>
        <p:txBody>
          <a:bodyPr>
            <a:normAutofit fontScale="55000" lnSpcReduction="20000"/>
          </a:bodyPr>
          <a:lstStyle/>
          <a:p>
            <a:r>
              <a:rPr lang="en-US" dirty="0"/>
              <a:t>Aims: </a:t>
            </a:r>
          </a:p>
          <a:p>
            <a:pPr marL="342900" indent="-342900">
              <a:buFont typeface="Arial" panose="020B0604020202020204" pitchFamily="34" charset="0"/>
              <a:buChar char="•"/>
            </a:pPr>
            <a:r>
              <a:rPr lang="en-US" dirty="0"/>
              <a:t>To introduce new variable </a:t>
            </a:r>
            <a:r>
              <a:rPr lang="en-US" dirty="0" err="1"/>
              <a:t>COVass_vpc</a:t>
            </a:r>
            <a:r>
              <a:rPr lang="en-US" dirty="0"/>
              <a:t> designating assembled virus amount in </a:t>
            </a:r>
            <a:r>
              <a:rPr lang="en-US" dirty="0" err="1"/>
              <a:t>vPC</a:t>
            </a:r>
            <a:r>
              <a:rPr lang="en-US" dirty="0"/>
              <a:t> and implement release of COV from </a:t>
            </a:r>
            <a:r>
              <a:rPr lang="en-US" dirty="0" err="1"/>
              <a:t>vPC</a:t>
            </a:r>
            <a:r>
              <a:rPr lang="en-US" dirty="0"/>
              <a:t> from the variable. Delete release of the virus from </a:t>
            </a:r>
            <a:r>
              <a:rPr lang="en-US" dirty="0" err="1"/>
              <a:t>COV_vpc</a:t>
            </a:r>
            <a:r>
              <a:rPr lang="en-US" dirty="0"/>
              <a:t>.</a:t>
            </a:r>
          </a:p>
          <a:p>
            <a:pPr marL="342900" indent="-342900">
              <a:buFont typeface="Arial" panose="020B0604020202020204" pitchFamily="34" charset="0"/>
              <a:buChar char="•"/>
            </a:pPr>
            <a:r>
              <a:rPr lang="en-US" dirty="0"/>
              <a:t>Cell death leads to release of the virus bound with ACE2 at the cell surface. ACE2 is degraded. </a:t>
            </a:r>
          </a:p>
          <a:p>
            <a:pPr marL="342900" indent="-342900">
              <a:buFont typeface="Arial" panose="020B0604020202020204" pitchFamily="34" charset="0"/>
              <a:buChar char="•"/>
            </a:pPr>
            <a:r>
              <a:rPr lang="en-US" dirty="0"/>
              <a:t>To introduce 2 modes of immune response in empiric way: (</a:t>
            </a:r>
            <a:r>
              <a:rPr lang="en-US" dirty="0" err="1"/>
              <a:t>i</a:t>
            </a:r>
            <a:r>
              <a:rPr lang="en-US" dirty="0"/>
              <a:t>) Spike specific antibodies ( IgG/IgM) interfere binding of virus ACE2 (ii) stimulation of death of infected cells</a:t>
            </a:r>
          </a:p>
          <a:p>
            <a:pPr marL="342900" indent="-342900">
              <a:buFont typeface="Arial" panose="020B0604020202020204" pitchFamily="34" charset="0"/>
              <a:buChar char="•"/>
            </a:pPr>
            <a:r>
              <a:rPr lang="en-US" dirty="0"/>
              <a:t>Introduction of sputum dilution coefficient</a:t>
            </a:r>
          </a:p>
          <a:p>
            <a:pPr marL="342900" indent="-342900">
              <a:buFont typeface="Arial" panose="020B0604020202020204" pitchFamily="34" charset="0"/>
              <a:buChar char="•"/>
            </a:pPr>
            <a:r>
              <a:rPr lang="en-US" dirty="0"/>
              <a:t>Change in parameters </a:t>
            </a:r>
            <a:r>
              <a:rPr lang="sv-SE" dirty="0"/>
              <a:t>k_rep_cov_rna_vpc , </a:t>
            </a:r>
            <a:r>
              <a:rPr lang="en-US" dirty="0" err="1"/>
              <a:t>k_ass_cov_vpc</a:t>
            </a:r>
            <a:r>
              <a:rPr lang="en-US" dirty="0"/>
              <a:t> , </a:t>
            </a:r>
            <a:r>
              <a:rPr lang="en-US" dirty="0" err="1"/>
              <a:t>kbase_tran_pc_ipc</a:t>
            </a:r>
            <a:r>
              <a:rPr lang="en-US" dirty="0"/>
              <a:t> , </a:t>
            </a:r>
            <a:r>
              <a:rPr lang="en-US" dirty="0" err="1"/>
              <a:t>kbase_tran_ipc_vpc</a:t>
            </a:r>
            <a:r>
              <a:rPr lang="en-US" dirty="0"/>
              <a:t> to describe clinically measured data on viral load and percent of </a:t>
            </a:r>
            <a:r>
              <a:rPr lang="en-US" dirty="0" err="1"/>
              <a:t>subgenomic</a:t>
            </a:r>
            <a:r>
              <a:rPr lang="en-US" dirty="0"/>
              <a:t> viral mRNA in sputum</a:t>
            </a:r>
            <a:endParaRPr lang="ru-RU" dirty="0"/>
          </a:p>
        </p:txBody>
      </p:sp>
      <p:sp>
        <p:nvSpPr>
          <p:cNvPr id="4" name="Slide Number Placeholder 3">
            <a:extLst>
              <a:ext uri="{FF2B5EF4-FFF2-40B4-BE49-F238E27FC236}">
                <a16:creationId xmlns:a16="http://schemas.microsoft.com/office/drawing/2014/main" xmlns="" id="{B5E3C9EE-DEA7-4EF1-8145-1DF3D9BCBA61}"/>
              </a:ext>
            </a:extLst>
          </p:cNvPr>
          <p:cNvSpPr>
            <a:spLocks noGrp="1"/>
          </p:cNvSpPr>
          <p:nvPr>
            <p:ph type="sldNum" sz="quarter" idx="12"/>
          </p:nvPr>
        </p:nvSpPr>
        <p:spPr/>
        <p:txBody>
          <a:bodyPr/>
          <a:lstStyle/>
          <a:p>
            <a:fld id="{8D0E1ED9-1B5C-4060-9004-48CB920062D4}" type="slidenum">
              <a:rPr lang="ru-RU" smtClean="0"/>
              <a:pPr/>
              <a:t>41</a:t>
            </a:fld>
            <a:endParaRPr lang="ru-RU"/>
          </a:p>
        </p:txBody>
      </p:sp>
    </p:spTree>
    <p:extLst>
      <p:ext uri="{BB962C8B-B14F-4D97-AF65-F5344CB8AC3E}">
        <p14:creationId xmlns:p14="http://schemas.microsoft.com/office/powerpoint/2010/main" val="683195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42</a:t>
            </a:fld>
            <a:endParaRPr lang="ru-RU"/>
          </a:p>
        </p:txBody>
      </p:sp>
      <p:sp>
        <p:nvSpPr>
          <p:cNvPr id="128" name="TextBox 127">
            <a:extLst>
              <a:ext uri="{FF2B5EF4-FFF2-40B4-BE49-F238E27FC236}">
                <a16:creationId xmlns:a16="http://schemas.microsoft.com/office/drawing/2014/main" xmlns=""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xmlns="" id="{CB47EC3A-FFB0-47A0-B0AF-511C9FC8EF0E}"/>
              </a:ext>
            </a:extLst>
          </p:cNvPr>
          <p:cNvGrpSpPr/>
          <p:nvPr/>
        </p:nvGrpSpPr>
        <p:grpSpPr>
          <a:xfrm>
            <a:off x="91624" y="933061"/>
            <a:ext cx="9001186" cy="5506229"/>
            <a:chOff x="91624" y="933061"/>
            <a:chExt cx="9001186" cy="5506229"/>
          </a:xfrm>
        </p:grpSpPr>
        <p:sp>
          <p:nvSpPr>
            <p:cNvPr id="4" name="Rectangle: Rounded Corners 3">
              <a:extLst>
                <a:ext uri="{FF2B5EF4-FFF2-40B4-BE49-F238E27FC236}">
                  <a16:creationId xmlns:a16="http://schemas.microsoft.com/office/drawing/2014/main" xmlns=""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Rectangle: Rounded Corners 6">
              <a:extLst>
                <a:ext uri="{FF2B5EF4-FFF2-40B4-BE49-F238E27FC236}">
                  <a16:creationId xmlns:a16="http://schemas.microsoft.com/office/drawing/2014/main" xmlns=""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xmlns=""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xmlns=""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xmlns=""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xmlns=""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xmlns=""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xmlns=""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xmlns=""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xmlns=""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xmlns=""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xmlns=""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xmlns=""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xmlns=""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xmlns=""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xmlns=""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xmlns=""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xmlns=""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xmlns=""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xmlns=""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xmlns=""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xmlns=""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xmlns=""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xmlns=""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xmlns=""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xmlns=""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xmlns=""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xmlns=""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xmlns=""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xmlns=""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xmlns=""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xmlns=""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xmlns=""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xmlns=""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xmlns=""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xmlns=""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xmlns=""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xmlns=""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xmlns=""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xmlns=""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xmlns=""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xmlns=""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xmlns=""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xmlns=""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xmlns=""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xmlns=""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xmlns=""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xmlns=""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xmlns=""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xmlns=""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xmlns=""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xmlns=""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xmlns=""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xmlns=""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xmlns=""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xmlns=""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27" name="Straight Connector 26">
              <a:extLst>
                <a:ext uri="{FF2B5EF4-FFF2-40B4-BE49-F238E27FC236}">
                  <a16:creationId xmlns:a16="http://schemas.microsoft.com/office/drawing/2014/main" xmlns=""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xmlns=""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xmlns=""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xmlns=""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cxnSp>
          <p:nvCxnSpPr>
            <p:cNvPr id="145" name="Straight Arrow Connector 144">
              <a:extLst>
                <a:ext uri="{FF2B5EF4-FFF2-40B4-BE49-F238E27FC236}">
                  <a16:creationId xmlns:a16="http://schemas.microsoft.com/office/drawing/2014/main" xmlns=""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xmlns=""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xmlns=""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grpSp>
    </p:spTree>
    <p:extLst>
      <p:ext uri="{BB962C8B-B14F-4D97-AF65-F5344CB8AC3E}">
        <p14:creationId xmlns:p14="http://schemas.microsoft.com/office/powerpoint/2010/main" val="1248045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43</a:t>
            </a:fld>
            <a:endParaRPr lang="ru-RU"/>
          </a:p>
        </p:txBody>
      </p:sp>
      <p:sp>
        <p:nvSpPr>
          <p:cNvPr id="128" name="TextBox 127">
            <a:extLst>
              <a:ext uri="{FF2B5EF4-FFF2-40B4-BE49-F238E27FC236}">
                <a16:creationId xmlns:a16="http://schemas.microsoft.com/office/drawing/2014/main" xmlns=""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xmlns="" id="{D65B5665-F619-4115-956B-2B7B8C8EAE3B}"/>
              </a:ext>
            </a:extLst>
          </p:cNvPr>
          <p:cNvGrpSpPr/>
          <p:nvPr/>
        </p:nvGrpSpPr>
        <p:grpSpPr>
          <a:xfrm>
            <a:off x="54727" y="933061"/>
            <a:ext cx="9038083" cy="5506229"/>
            <a:chOff x="54727" y="933061"/>
            <a:chExt cx="9038083" cy="5506229"/>
          </a:xfrm>
        </p:grpSpPr>
        <p:sp>
          <p:nvSpPr>
            <p:cNvPr id="4" name="Rectangle: Rounded Corners 3">
              <a:extLst>
                <a:ext uri="{FF2B5EF4-FFF2-40B4-BE49-F238E27FC236}">
                  <a16:creationId xmlns:a16="http://schemas.microsoft.com/office/drawing/2014/main" xmlns=""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xmlns=""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xmlns=""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xmlns=""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xmlns=""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xmlns=""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xmlns=""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xmlns=""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xmlns=""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xmlns=""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xmlns=""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xmlns=""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xmlns=""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xmlns=""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xmlns=""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xmlns=""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xmlns=""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xmlns=""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xmlns=""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xmlns=""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xmlns=""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xmlns=""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xmlns=""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xmlns=""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xmlns=""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xmlns=""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xmlns=""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xmlns=""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xmlns=""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xmlns=""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xmlns=""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xmlns=""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xmlns=""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xmlns=""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xmlns=""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xmlns=""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xmlns=""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xmlns=""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xmlns=""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xmlns=""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xmlns=""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xmlns=""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xmlns=""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xmlns=""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xmlns=""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xmlns=""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xmlns=""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xmlns=""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xmlns=""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xmlns=""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xmlns=""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xmlns=""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xmlns=""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xmlns=""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xmlns=""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xmlns=""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13" name="Straight Arrow Connector 12">
              <a:extLst>
                <a:ext uri="{FF2B5EF4-FFF2-40B4-BE49-F238E27FC236}">
                  <a16:creationId xmlns:a16="http://schemas.microsoft.com/office/drawing/2014/main" xmlns="" id="{9DA47CCC-81EB-41A3-B4F4-27B6E82122E4}"/>
                </a:ext>
              </a:extLst>
            </p:cNvPr>
            <p:cNvCxnSpPr>
              <a:cxnSpLocks/>
            </p:cNvCxnSpPr>
            <p:nvPr/>
          </p:nvCxnSpPr>
          <p:spPr>
            <a:xfrm>
              <a:off x="1356416" y="2146866"/>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01078F9B-44F8-409F-A7E0-08D01E8E86C0}"/>
                </a:ext>
              </a:extLst>
            </p:cNvPr>
            <p:cNvCxnSpPr>
              <a:cxnSpLocks/>
            </p:cNvCxnSpPr>
            <p:nvPr/>
          </p:nvCxnSpPr>
          <p:spPr>
            <a:xfrm flipV="1">
              <a:off x="1818802" y="3083044"/>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xmlns="" id="{630F66BA-5A8F-4F7D-9304-F49B62F4B37D}"/>
                </a:ext>
              </a:extLst>
            </p:cNvPr>
            <p:cNvCxnSpPr>
              <a:cxnSpLocks/>
            </p:cNvCxnSpPr>
            <p:nvPr/>
          </p:nvCxnSpPr>
          <p:spPr>
            <a:xfrm>
              <a:off x="4345950" y="2149495"/>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E36D4EB8-8AC8-4079-ADF3-0C2AC78CACD4}"/>
                </a:ext>
              </a:extLst>
            </p:cNvPr>
            <p:cNvCxnSpPr>
              <a:cxnSpLocks/>
            </p:cNvCxnSpPr>
            <p:nvPr/>
          </p:nvCxnSpPr>
          <p:spPr>
            <a:xfrm flipV="1">
              <a:off x="4808336" y="3085673"/>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5DD3912E-C044-493E-9C9B-DC4EB7B8F94F}"/>
                </a:ext>
              </a:extLst>
            </p:cNvPr>
            <p:cNvCxnSpPr>
              <a:cxnSpLocks/>
            </p:cNvCxnSpPr>
            <p:nvPr/>
          </p:nvCxnSpPr>
          <p:spPr>
            <a:xfrm>
              <a:off x="5036409" y="3969662"/>
              <a:ext cx="2323493"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xmlns="" id="{56FB43F1-D9DA-41EB-8116-FCA56E5052BB}"/>
                </a:ext>
              </a:extLst>
            </p:cNvPr>
            <p:cNvSpPr txBox="1"/>
            <p:nvPr/>
          </p:nvSpPr>
          <p:spPr>
            <a:xfrm>
              <a:off x="1786089" y="2202814"/>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4" name="TextBox 103">
              <a:extLst>
                <a:ext uri="{FF2B5EF4-FFF2-40B4-BE49-F238E27FC236}">
                  <a16:creationId xmlns:a16="http://schemas.microsoft.com/office/drawing/2014/main" xmlns="" id="{DC3BED7D-43CB-4917-911C-E191DDCE799A}"/>
                </a:ext>
              </a:extLst>
            </p:cNvPr>
            <p:cNvSpPr txBox="1"/>
            <p:nvPr/>
          </p:nvSpPr>
          <p:spPr>
            <a:xfrm>
              <a:off x="1770536" y="3148319"/>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5" name="TextBox 104">
              <a:extLst>
                <a:ext uri="{FF2B5EF4-FFF2-40B4-BE49-F238E27FC236}">
                  <a16:creationId xmlns:a16="http://schemas.microsoft.com/office/drawing/2014/main" xmlns="" id="{431B8D56-68B0-4958-9D37-F8F3D5795431}"/>
                </a:ext>
              </a:extLst>
            </p:cNvPr>
            <p:cNvSpPr txBox="1"/>
            <p:nvPr/>
          </p:nvSpPr>
          <p:spPr>
            <a:xfrm>
              <a:off x="4812328" y="2205923"/>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6" name="TextBox 105">
              <a:extLst>
                <a:ext uri="{FF2B5EF4-FFF2-40B4-BE49-F238E27FC236}">
                  <a16:creationId xmlns:a16="http://schemas.microsoft.com/office/drawing/2014/main" xmlns="" id="{461508CE-6748-4DA2-9A4C-22D4A01C4110}"/>
                </a:ext>
              </a:extLst>
            </p:cNvPr>
            <p:cNvSpPr txBox="1"/>
            <p:nvPr/>
          </p:nvSpPr>
          <p:spPr>
            <a:xfrm>
              <a:off x="4796775" y="3151428"/>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7" name="TextBox 106">
              <a:extLst>
                <a:ext uri="{FF2B5EF4-FFF2-40B4-BE49-F238E27FC236}">
                  <a16:creationId xmlns:a16="http://schemas.microsoft.com/office/drawing/2014/main" xmlns="" id="{1D958E5C-A247-4132-8150-89398AE4F54A}"/>
                </a:ext>
              </a:extLst>
            </p:cNvPr>
            <p:cNvSpPr txBox="1"/>
            <p:nvPr/>
          </p:nvSpPr>
          <p:spPr>
            <a:xfrm>
              <a:off x="5332011" y="4023151"/>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cxnSp>
          <p:nvCxnSpPr>
            <p:cNvPr id="27" name="Straight Connector 26">
              <a:extLst>
                <a:ext uri="{FF2B5EF4-FFF2-40B4-BE49-F238E27FC236}">
                  <a16:creationId xmlns:a16="http://schemas.microsoft.com/office/drawing/2014/main" xmlns=""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xmlns="" id="{2E8E603F-BD81-4B56-93E8-79DCF83D0D63}"/>
                </a:ext>
              </a:extLst>
            </p:cNvPr>
            <p:cNvCxnSpPr>
              <a:cxnSpLocks/>
              <a:endCxn id="17" idx="2"/>
            </p:cNvCxnSpPr>
            <p:nvPr/>
          </p:nvCxnSpPr>
          <p:spPr>
            <a:xfrm flipH="1" flipV="1">
              <a:off x="375580" y="2539898"/>
              <a:ext cx="415814" cy="472118"/>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xmlns="" id="{97682137-588E-48AD-8902-C571470124A6}"/>
                </a:ext>
              </a:extLst>
            </p:cNvPr>
            <p:cNvCxnSpPr>
              <a:cxnSpLocks/>
            </p:cNvCxnSpPr>
            <p:nvPr/>
          </p:nvCxnSpPr>
          <p:spPr>
            <a:xfrm flipH="1" flipV="1">
              <a:off x="461920" y="1600632"/>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85DB5895-2E40-46F8-88B2-43B3EA1456E6}"/>
                </a:ext>
              </a:extLst>
            </p:cNvPr>
            <p:cNvCxnSpPr>
              <a:cxnSpLocks/>
              <a:endCxn id="46" idx="2"/>
            </p:cNvCxnSpPr>
            <p:nvPr/>
          </p:nvCxnSpPr>
          <p:spPr>
            <a:xfrm flipH="1" flipV="1">
              <a:off x="3391830" y="2539898"/>
              <a:ext cx="435476" cy="440362"/>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967C721D-950D-4954-A3C3-1077CB324599}"/>
                </a:ext>
              </a:extLst>
            </p:cNvPr>
            <p:cNvCxnSpPr>
              <a:cxnSpLocks/>
            </p:cNvCxnSpPr>
            <p:nvPr/>
          </p:nvCxnSpPr>
          <p:spPr>
            <a:xfrm flipH="1" flipV="1">
              <a:off x="3497832" y="1568876"/>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90A4CD40-8101-43B1-8911-F98D8BD1E395}"/>
                </a:ext>
              </a:extLst>
            </p:cNvPr>
            <p:cNvCxnSpPr>
              <a:cxnSpLocks/>
              <a:endCxn id="54" idx="2"/>
            </p:cNvCxnSpPr>
            <p:nvPr/>
          </p:nvCxnSpPr>
          <p:spPr>
            <a:xfrm flipH="1" flipV="1">
              <a:off x="6344580" y="2539898"/>
              <a:ext cx="430170" cy="42961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xmlns="" id="{75456339-D388-4E20-826B-A3EABC7D7EC1}"/>
                </a:ext>
              </a:extLst>
            </p:cNvPr>
            <p:cNvCxnSpPr>
              <a:cxnSpLocks/>
            </p:cNvCxnSpPr>
            <p:nvPr/>
          </p:nvCxnSpPr>
          <p:spPr>
            <a:xfrm flipH="1" flipV="1">
              <a:off x="6445278" y="1558132"/>
              <a:ext cx="397116" cy="46437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xmlns="" id="{53C10027-1CA0-4B80-9044-20BA4313F9B6}"/>
                </a:ext>
              </a:extLst>
            </p:cNvPr>
            <p:cNvCxnSpPr>
              <a:cxnSpLocks/>
            </p:cNvCxnSpPr>
            <p:nvPr/>
          </p:nvCxnSpPr>
          <p:spPr>
            <a:xfrm flipH="1">
              <a:off x="6616543" y="4102331"/>
              <a:ext cx="726580" cy="37712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xmlns="" id="{51EF5094-FF8A-4C8D-8C1B-1F1E6E4CFCBA}"/>
                </a:ext>
              </a:extLst>
            </p:cNvPr>
            <p:cNvCxnSpPr>
              <a:cxnSpLocks/>
            </p:cNvCxnSpPr>
            <p:nvPr/>
          </p:nvCxnSpPr>
          <p:spPr>
            <a:xfrm flipH="1">
              <a:off x="3674224" y="4105435"/>
              <a:ext cx="816838" cy="4186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xmlns="" id="{527938B3-5C1F-4E31-83FB-F88B3386D582}"/>
                </a:ext>
              </a:extLst>
            </p:cNvPr>
            <p:cNvSpPr txBox="1"/>
            <p:nvPr/>
          </p:nvSpPr>
          <p:spPr>
            <a:xfrm>
              <a:off x="3120785" y="1266349"/>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3" name="TextBox 122">
              <a:extLst>
                <a:ext uri="{FF2B5EF4-FFF2-40B4-BE49-F238E27FC236}">
                  <a16:creationId xmlns:a16="http://schemas.microsoft.com/office/drawing/2014/main" xmlns="" id="{4D86905A-C5C5-40A1-8F83-7CDCACFDBA3A}"/>
                </a:ext>
              </a:extLst>
            </p:cNvPr>
            <p:cNvSpPr txBox="1"/>
            <p:nvPr/>
          </p:nvSpPr>
          <p:spPr>
            <a:xfrm>
              <a:off x="6046783" y="1260125"/>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4" name="TextBox 123">
              <a:extLst>
                <a:ext uri="{FF2B5EF4-FFF2-40B4-BE49-F238E27FC236}">
                  <a16:creationId xmlns:a16="http://schemas.microsoft.com/office/drawing/2014/main" xmlns=""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xmlns=""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xmlns="" id="{3B75D955-ADF4-47D1-9EFF-7C330EAF0596}"/>
                </a:ext>
              </a:extLst>
            </p:cNvPr>
            <p:cNvSpPr txBox="1"/>
            <p:nvPr/>
          </p:nvSpPr>
          <p:spPr>
            <a:xfrm>
              <a:off x="4096962" y="4364404"/>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34" name="TextBox 133">
              <a:extLst>
                <a:ext uri="{FF2B5EF4-FFF2-40B4-BE49-F238E27FC236}">
                  <a16:creationId xmlns:a16="http://schemas.microsoft.com/office/drawing/2014/main" xmlns=""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sp>
          <p:nvSpPr>
            <p:cNvPr id="147" name="TextBox 146">
              <a:extLst>
                <a:ext uri="{FF2B5EF4-FFF2-40B4-BE49-F238E27FC236}">
                  <a16:creationId xmlns:a16="http://schemas.microsoft.com/office/drawing/2014/main" xmlns="" id="{966A7BE5-889C-4E87-BA5A-2B6BCD9CBB59}"/>
                </a:ext>
              </a:extLst>
            </p:cNvPr>
            <p:cNvSpPr txBox="1"/>
            <p:nvPr/>
          </p:nvSpPr>
          <p:spPr>
            <a:xfrm>
              <a:off x="54727" y="1323637"/>
              <a:ext cx="77615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cxnSp>
          <p:nvCxnSpPr>
            <p:cNvPr id="145" name="Straight Arrow Connector 144">
              <a:extLst>
                <a:ext uri="{FF2B5EF4-FFF2-40B4-BE49-F238E27FC236}">
                  <a16:creationId xmlns:a16="http://schemas.microsoft.com/office/drawing/2014/main" xmlns=""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xmlns=""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xmlns=""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cxnSp>
          <p:nvCxnSpPr>
            <p:cNvPr id="159" name="Straight Arrow Connector 158">
              <a:extLst>
                <a:ext uri="{FF2B5EF4-FFF2-40B4-BE49-F238E27FC236}">
                  <a16:creationId xmlns:a16="http://schemas.microsoft.com/office/drawing/2014/main" xmlns="" id="{6F189132-F9F0-4C32-8704-96AD30427A34}"/>
                </a:ext>
              </a:extLst>
            </p:cNvPr>
            <p:cNvCxnSpPr>
              <a:cxnSpLocks/>
            </p:cNvCxnSpPr>
            <p:nvPr/>
          </p:nvCxnSpPr>
          <p:spPr>
            <a:xfrm flipH="1">
              <a:off x="6561826" y="5086068"/>
              <a:ext cx="525894" cy="387274"/>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xmlns="" id="{A681BF6A-8094-4851-AED2-CB9F69BC6C2A}"/>
                </a:ext>
              </a:extLst>
            </p:cNvPr>
            <p:cNvSpPr txBox="1"/>
            <p:nvPr/>
          </p:nvSpPr>
          <p:spPr>
            <a:xfrm>
              <a:off x="6807019" y="533553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1" name="TextBox 160">
              <a:extLst>
                <a:ext uri="{FF2B5EF4-FFF2-40B4-BE49-F238E27FC236}">
                  <a16:creationId xmlns:a16="http://schemas.microsoft.com/office/drawing/2014/main" xmlns="" id="{50076603-66F1-49A5-B4D6-DC7FCBAD7ACA}"/>
                </a:ext>
              </a:extLst>
            </p:cNvPr>
            <p:cNvSpPr txBox="1"/>
            <p:nvPr/>
          </p:nvSpPr>
          <p:spPr>
            <a:xfrm>
              <a:off x="105802" y="2819588"/>
              <a:ext cx="457304" cy="344976"/>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2" name="TextBox 161">
              <a:extLst>
                <a:ext uri="{FF2B5EF4-FFF2-40B4-BE49-F238E27FC236}">
                  <a16:creationId xmlns:a16="http://schemas.microsoft.com/office/drawing/2014/main" xmlns="" id="{348FFA74-95E2-49D7-8891-5033420AD673}"/>
                </a:ext>
              </a:extLst>
            </p:cNvPr>
            <p:cNvSpPr txBox="1"/>
            <p:nvPr/>
          </p:nvSpPr>
          <p:spPr>
            <a:xfrm>
              <a:off x="6916368" y="4357475"/>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grpSp>
    </p:spTree>
    <p:extLst>
      <p:ext uri="{BB962C8B-B14F-4D97-AF65-F5344CB8AC3E}">
        <p14:creationId xmlns:p14="http://schemas.microsoft.com/office/powerpoint/2010/main" val="465456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44</a:t>
            </a:fld>
            <a:endParaRPr lang="ru-RU"/>
          </a:p>
        </p:txBody>
      </p:sp>
      <p:sp>
        <p:nvSpPr>
          <p:cNvPr id="128" name="TextBox 127">
            <a:extLst>
              <a:ext uri="{FF2B5EF4-FFF2-40B4-BE49-F238E27FC236}">
                <a16:creationId xmlns:a16="http://schemas.microsoft.com/office/drawing/2014/main" xmlns=""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40" name="Group 39">
            <a:extLst>
              <a:ext uri="{FF2B5EF4-FFF2-40B4-BE49-F238E27FC236}">
                <a16:creationId xmlns:a16="http://schemas.microsoft.com/office/drawing/2014/main" xmlns="" id="{2F0F1A6E-842E-4C3E-AE5A-E815245F16D2}"/>
              </a:ext>
            </a:extLst>
          </p:cNvPr>
          <p:cNvGrpSpPr/>
          <p:nvPr/>
        </p:nvGrpSpPr>
        <p:grpSpPr>
          <a:xfrm>
            <a:off x="54727" y="933061"/>
            <a:ext cx="9038083" cy="5506229"/>
            <a:chOff x="54727" y="933061"/>
            <a:chExt cx="9038083" cy="5506229"/>
          </a:xfrm>
        </p:grpSpPr>
        <p:sp>
          <p:nvSpPr>
            <p:cNvPr id="4" name="Rectangle: Rounded Corners 3">
              <a:extLst>
                <a:ext uri="{FF2B5EF4-FFF2-40B4-BE49-F238E27FC236}">
                  <a16:creationId xmlns:a16="http://schemas.microsoft.com/office/drawing/2014/main" xmlns=""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xmlns=""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xmlns=""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xmlns=""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xmlns=""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xmlns=""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xmlns=""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xmlns=""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xmlns=""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xmlns=""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xmlns=""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xmlns=""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xmlns=""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xmlns=""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xmlns=""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xmlns=""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xmlns=""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xmlns=""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xmlns=""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xmlns=""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xmlns=""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xmlns=""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xmlns=""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xmlns=""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xmlns=""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xmlns=""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xmlns=""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xmlns=""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xmlns=""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xmlns=""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xmlns=""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xmlns=""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xmlns=""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xmlns=""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xmlns=""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xmlns=""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xmlns=""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xmlns=""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xmlns=""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xmlns=""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xmlns=""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xmlns=""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xmlns=""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xmlns=""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xmlns=""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xmlns=""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xmlns=""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xmlns=""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xmlns=""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xmlns=""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xmlns=""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xmlns=""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xmlns=""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xmlns=""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xmlns=""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xmlns=""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13" name="Straight Arrow Connector 12">
              <a:extLst>
                <a:ext uri="{FF2B5EF4-FFF2-40B4-BE49-F238E27FC236}">
                  <a16:creationId xmlns:a16="http://schemas.microsoft.com/office/drawing/2014/main" xmlns="" id="{9DA47CCC-81EB-41A3-B4F4-27B6E82122E4}"/>
                </a:ext>
              </a:extLst>
            </p:cNvPr>
            <p:cNvCxnSpPr>
              <a:cxnSpLocks/>
            </p:cNvCxnSpPr>
            <p:nvPr/>
          </p:nvCxnSpPr>
          <p:spPr>
            <a:xfrm>
              <a:off x="1356416" y="2146866"/>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01078F9B-44F8-409F-A7E0-08D01E8E86C0}"/>
                </a:ext>
              </a:extLst>
            </p:cNvPr>
            <p:cNvCxnSpPr>
              <a:cxnSpLocks/>
            </p:cNvCxnSpPr>
            <p:nvPr/>
          </p:nvCxnSpPr>
          <p:spPr>
            <a:xfrm flipV="1">
              <a:off x="1818802" y="3083044"/>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xmlns="" id="{630F66BA-5A8F-4F7D-9304-F49B62F4B37D}"/>
                </a:ext>
              </a:extLst>
            </p:cNvPr>
            <p:cNvCxnSpPr>
              <a:cxnSpLocks/>
            </p:cNvCxnSpPr>
            <p:nvPr/>
          </p:nvCxnSpPr>
          <p:spPr>
            <a:xfrm>
              <a:off x="4345950" y="2149495"/>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E36D4EB8-8AC8-4079-ADF3-0C2AC78CACD4}"/>
                </a:ext>
              </a:extLst>
            </p:cNvPr>
            <p:cNvCxnSpPr>
              <a:cxnSpLocks/>
            </p:cNvCxnSpPr>
            <p:nvPr/>
          </p:nvCxnSpPr>
          <p:spPr>
            <a:xfrm flipV="1">
              <a:off x="4808336" y="3085673"/>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5DD3912E-C044-493E-9C9B-DC4EB7B8F94F}"/>
                </a:ext>
              </a:extLst>
            </p:cNvPr>
            <p:cNvCxnSpPr>
              <a:cxnSpLocks/>
            </p:cNvCxnSpPr>
            <p:nvPr/>
          </p:nvCxnSpPr>
          <p:spPr>
            <a:xfrm>
              <a:off x="5036409" y="3969662"/>
              <a:ext cx="2323493"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xmlns="" id="{56FB43F1-D9DA-41EB-8116-FCA56E5052BB}"/>
                </a:ext>
              </a:extLst>
            </p:cNvPr>
            <p:cNvSpPr txBox="1"/>
            <p:nvPr/>
          </p:nvSpPr>
          <p:spPr>
            <a:xfrm>
              <a:off x="1786089" y="2202814"/>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4" name="TextBox 103">
              <a:extLst>
                <a:ext uri="{FF2B5EF4-FFF2-40B4-BE49-F238E27FC236}">
                  <a16:creationId xmlns:a16="http://schemas.microsoft.com/office/drawing/2014/main" xmlns="" id="{DC3BED7D-43CB-4917-911C-E191DDCE799A}"/>
                </a:ext>
              </a:extLst>
            </p:cNvPr>
            <p:cNvSpPr txBox="1"/>
            <p:nvPr/>
          </p:nvSpPr>
          <p:spPr>
            <a:xfrm>
              <a:off x="1770536" y="3148319"/>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5" name="TextBox 104">
              <a:extLst>
                <a:ext uri="{FF2B5EF4-FFF2-40B4-BE49-F238E27FC236}">
                  <a16:creationId xmlns:a16="http://schemas.microsoft.com/office/drawing/2014/main" xmlns="" id="{431B8D56-68B0-4958-9D37-F8F3D5795431}"/>
                </a:ext>
              </a:extLst>
            </p:cNvPr>
            <p:cNvSpPr txBox="1"/>
            <p:nvPr/>
          </p:nvSpPr>
          <p:spPr>
            <a:xfrm>
              <a:off x="4812328" y="2205923"/>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6" name="TextBox 105">
              <a:extLst>
                <a:ext uri="{FF2B5EF4-FFF2-40B4-BE49-F238E27FC236}">
                  <a16:creationId xmlns:a16="http://schemas.microsoft.com/office/drawing/2014/main" xmlns="" id="{461508CE-6748-4DA2-9A4C-22D4A01C4110}"/>
                </a:ext>
              </a:extLst>
            </p:cNvPr>
            <p:cNvSpPr txBox="1"/>
            <p:nvPr/>
          </p:nvSpPr>
          <p:spPr>
            <a:xfrm>
              <a:off x="4796775" y="3151428"/>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7" name="TextBox 106">
              <a:extLst>
                <a:ext uri="{FF2B5EF4-FFF2-40B4-BE49-F238E27FC236}">
                  <a16:creationId xmlns:a16="http://schemas.microsoft.com/office/drawing/2014/main" xmlns="" id="{1D958E5C-A247-4132-8150-89398AE4F54A}"/>
                </a:ext>
              </a:extLst>
            </p:cNvPr>
            <p:cNvSpPr txBox="1"/>
            <p:nvPr/>
          </p:nvSpPr>
          <p:spPr>
            <a:xfrm>
              <a:off x="5332011" y="4023151"/>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cxnSp>
          <p:nvCxnSpPr>
            <p:cNvPr id="27" name="Straight Connector 26">
              <a:extLst>
                <a:ext uri="{FF2B5EF4-FFF2-40B4-BE49-F238E27FC236}">
                  <a16:creationId xmlns:a16="http://schemas.microsoft.com/office/drawing/2014/main" xmlns=""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xmlns="" id="{2E8E603F-BD81-4B56-93E8-79DCF83D0D63}"/>
                </a:ext>
              </a:extLst>
            </p:cNvPr>
            <p:cNvCxnSpPr>
              <a:cxnSpLocks/>
              <a:endCxn id="17" idx="2"/>
            </p:cNvCxnSpPr>
            <p:nvPr/>
          </p:nvCxnSpPr>
          <p:spPr>
            <a:xfrm flipH="1" flipV="1">
              <a:off x="375580" y="2539898"/>
              <a:ext cx="415814" cy="472118"/>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xmlns="" id="{97682137-588E-48AD-8902-C571470124A6}"/>
                </a:ext>
              </a:extLst>
            </p:cNvPr>
            <p:cNvCxnSpPr>
              <a:cxnSpLocks/>
            </p:cNvCxnSpPr>
            <p:nvPr/>
          </p:nvCxnSpPr>
          <p:spPr>
            <a:xfrm flipH="1" flipV="1">
              <a:off x="461920" y="1600632"/>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85DB5895-2E40-46F8-88B2-43B3EA1456E6}"/>
                </a:ext>
              </a:extLst>
            </p:cNvPr>
            <p:cNvCxnSpPr>
              <a:cxnSpLocks/>
              <a:endCxn id="46" idx="2"/>
            </p:cNvCxnSpPr>
            <p:nvPr/>
          </p:nvCxnSpPr>
          <p:spPr>
            <a:xfrm flipH="1" flipV="1">
              <a:off x="3391830" y="2539898"/>
              <a:ext cx="435476" cy="440362"/>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967C721D-950D-4954-A3C3-1077CB324599}"/>
                </a:ext>
              </a:extLst>
            </p:cNvPr>
            <p:cNvCxnSpPr>
              <a:cxnSpLocks/>
            </p:cNvCxnSpPr>
            <p:nvPr/>
          </p:nvCxnSpPr>
          <p:spPr>
            <a:xfrm flipH="1" flipV="1">
              <a:off x="3497832" y="1568876"/>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90A4CD40-8101-43B1-8911-F98D8BD1E395}"/>
                </a:ext>
              </a:extLst>
            </p:cNvPr>
            <p:cNvCxnSpPr>
              <a:cxnSpLocks/>
              <a:endCxn id="54" idx="2"/>
            </p:cNvCxnSpPr>
            <p:nvPr/>
          </p:nvCxnSpPr>
          <p:spPr>
            <a:xfrm flipH="1" flipV="1">
              <a:off x="6344580" y="2539898"/>
              <a:ext cx="430170" cy="42961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xmlns="" id="{75456339-D388-4E20-826B-A3EABC7D7EC1}"/>
                </a:ext>
              </a:extLst>
            </p:cNvPr>
            <p:cNvCxnSpPr>
              <a:cxnSpLocks/>
            </p:cNvCxnSpPr>
            <p:nvPr/>
          </p:nvCxnSpPr>
          <p:spPr>
            <a:xfrm flipH="1" flipV="1">
              <a:off x="6445278" y="1558132"/>
              <a:ext cx="397116" cy="46437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xmlns="" id="{53C10027-1CA0-4B80-9044-20BA4313F9B6}"/>
                </a:ext>
              </a:extLst>
            </p:cNvPr>
            <p:cNvCxnSpPr>
              <a:cxnSpLocks/>
            </p:cNvCxnSpPr>
            <p:nvPr/>
          </p:nvCxnSpPr>
          <p:spPr>
            <a:xfrm flipH="1">
              <a:off x="6616543" y="4102331"/>
              <a:ext cx="726580" cy="37712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xmlns="" id="{51EF5094-FF8A-4C8D-8C1B-1F1E6E4CFCBA}"/>
                </a:ext>
              </a:extLst>
            </p:cNvPr>
            <p:cNvCxnSpPr>
              <a:cxnSpLocks/>
            </p:cNvCxnSpPr>
            <p:nvPr/>
          </p:nvCxnSpPr>
          <p:spPr>
            <a:xfrm flipH="1">
              <a:off x="3674224" y="4105435"/>
              <a:ext cx="816838" cy="4186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xmlns="" id="{527938B3-5C1F-4E31-83FB-F88B3386D582}"/>
                </a:ext>
              </a:extLst>
            </p:cNvPr>
            <p:cNvSpPr txBox="1"/>
            <p:nvPr/>
          </p:nvSpPr>
          <p:spPr>
            <a:xfrm>
              <a:off x="3120785" y="1266349"/>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3" name="TextBox 122">
              <a:extLst>
                <a:ext uri="{FF2B5EF4-FFF2-40B4-BE49-F238E27FC236}">
                  <a16:creationId xmlns:a16="http://schemas.microsoft.com/office/drawing/2014/main" xmlns="" id="{4D86905A-C5C5-40A1-8F83-7CDCACFDBA3A}"/>
                </a:ext>
              </a:extLst>
            </p:cNvPr>
            <p:cNvSpPr txBox="1"/>
            <p:nvPr/>
          </p:nvSpPr>
          <p:spPr>
            <a:xfrm>
              <a:off x="6046783" y="1260125"/>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4" name="TextBox 123">
              <a:extLst>
                <a:ext uri="{FF2B5EF4-FFF2-40B4-BE49-F238E27FC236}">
                  <a16:creationId xmlns:a16="http://schemas.microsoft.com/office/drawing/2014/main" xmlns=""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xmlns=""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xmlns="" id="{3B75D955-ADF4-47D1-9EFF-7C330EAF0596}"/>
                </a:ext>
              </a:extLst>
            </p:cNvPr>
            <p:cNvSpPr txBox="1"/>
            <p:nvPr/>
          </p:nvSpPr>
          <p:spPr>
            <a:xfrm>
              <a:off x="4096962" y="4364404"/>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34" name="TextBox 133">
              <a:extLst>
                <a:ext uri="{FF2B5EF4-FFF2-40B4-BE49-F238E27FC236}">
                  <a16:creationId xmlns:a16="http://schemas.microsoft.com/office/drawing/2014/main" xmlns=""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cxnSp>
          <p:nvCxnSpPr>
            <p:cNvPr id="140" name="Straight Connector 139">
              <a:extLst>
                <a:ext uri="{FF2B5EF4-FFF2-40B4-BE49-F238E27FC236}">
                  <a16:creationId xmlns:a16="http://schemas.microsoft.com/office/drawing/2014/main" xmlns="" id="{E89E6714-A001-4911-8DF3-FC74BA5F5D80}"/>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xmlns="" id="{DC97B518-F2D2-4529-B416-BA651FA00E96}"/>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42" name="Straight Connector 141">
              <a:extLst>
                <a:ext uri="{FF2B5EF4-FFF2-40B4-BE49-F238E27FC236}">
                  <a16:creationId xmlns:a16="http://schemas.microsoft.com/office/drawing/2014/main" xmlns="" id="{676F3DCF-3F68-4BC9-845F-63BA85E5C890}"/>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xmlns="" id="{AD86CBF2-F0F1-4037-94DE-8FDFF5A1BCA5}"/>
                </a:ext>
              </a:extLst>
            </p:cNvPr>
            <p:cNvPicPr>
              <a:picLocks noChangeAspect="1"/>
            </p:cNvPicPr>
            <p:nvPr/>
          </p:nvPicPr>
          <p:blipFill>
            <a:blip r:embed="rId3"/>
            <a:stretch>
              <a:fillRect/>
            </a:stretch>
          </p:blipFill>
          <p:spPr>
            <a:xfrm>
              <a:off x="5894624" y="3446735"/>
              <a:ext cx="300328" cy="352559"/>
            </a:xfrm>
            <a:prstGeom prst="rect">
              <a:avLst/>
            </a:prstGeom>
          </p:spPr>
        </p:pic>
        <p:cxnSp>
          <p:nvCxnSpPr>
            <p:cNvPr id="144" name="Straight Connector 143">
              <a:extLst>
                <a:ext uri="{FF2B5EF4-FFF2-40B4-BE49-F238E27FC236}">
                  <a16:creationId xmlns:a16="http://schemas.microsoft.com/office/drawing/2014/main" xmlns="" id="{11B5D6DC-B438-493E-B31D-92E9C4E1F3D2}"/>
                </a:ext>
              </a:extLst>
            </p:cNvPr>
            <p:cNvCxnSpPr>
              <a:cxnSpLocks/>
            </p:cNvCxnSpPr>
            <p:nvPr/>
          </p:nvCxnSpPr>
          <p:spPr>
            <a:xfrm>
              <a:off x="1210851" y="2598612"/>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xmlns="" id="{3BF58FA0-DC1D-48A4-B3E9-F5C943D23870}"/>
                </a:ext>
              </a:extLst>
            </p:cNvPr>
            <p:cNvPicPr>
              <a:picLocks noChangeAspect="1"/>
            </p:cNvPicPr>
            <p:nvPr/>
          </p:nvPicPr>
          <p:blipFill>
            <a:blip r:embed="rId4"/>
            <a:stretch>
              <a:fillRect/>
            </a:stretch>
          </p:blipFill>
          <p:spPr>
            <a:xfrm>
              <a:off x="885756" y="2310340"/>
              <a:ext cx="483331" cy="624794"/>
            </a:xfrm>
            <a:prstGeom prst="rect">
              <a:avLst/>
            </a:prstGeom>
          </p:spPr>
        </p:pic>
        <p:sp>
          <p:nvSpPr>
            <p:cNvPr id="146" name="TextBox 145">
              <a:extLst>
                <a:ext uri="{FF2B5EF4-FFF2-40B4-BE49-F238E27FC236}">
                  <a16:creationId xmlns:a16="http://schemas.microsoft.com/office/drawing/2014/main" xmlns="" id="{E27BAA91-4BB7-4C12-8AA9-3080B365BE93}"/>
                </a:ext>
              </a:extLst>
            </p:cNvPr>
            <p:cNvSpPr txBox="1"/>
            <p:nvPr/>
          </p:nvSpPr>
          <p:spPr>
            <a:xfrm>
              <a:off x="2221863" y="2478502"/>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47" name="TextBox 146">
              <a:extLst>
                <a:ext uri="{FF2B5EF4-FFF2-40B4-BE49-F238E27FC236}">
                  <a16:creationId xmlns:a16="http://schemas.microsoft.com/office/drawing/2014/main" xmlns="" id="{966A7BE5-889C-4E87-BA5A-2B6BCD9CBB59}"/>
                </a:ext>
              </a:extLst>
            </p:cNvPr>
            <p:cNvSpPr txBox="1"/>
            <p:nvPr/>
          </p:nvSpPr>
          <p:spPr>
            <a:xfrm>
              <a:off x="54727" y="1323637"/>
              <a:ext cx="77615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cxnSp>
          <p:nvCxnSpPr>
            <p:cNvPr id="148" name="Straight Connector 147">
              <a:extLst>
                <a:ext uri="{FF2B5EF4-FFF2-40B4-BE49-F238E27FC236}">
                  <a16:creationId xmlns:a16="http://schemas.microsoft.com/office/drawing/2014/main" xmlns="" id="{1BD1D89C-0156-48DE-975F-34465495D6FB}"/>
                </a:ext>
              </a:extLst>
            </p:cNvPr>
            <p:cNvCxnSpPr>
              <a:cxnSpLocks/>
            </p:cNvCxnSpPr>
            <p:nvPr/>
          </p:nvCxnSpPr>
          <p:spPr>
            <a:xfrm>
              <a:off x="4227755" y="2601727"/>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xmlns="" id="{52E780FC-1A57-4281-B9A1-3E77F2FD91C0}"/>
                </a:ext>
              </a:extLst>
            </p:cNvPr>
            <p:cNvPicPr>
              <a:picLocks noChangeAspect="1"/>
            </p:cNvPicPr>
            <p:nvPr/>
          </p:nvPicPr>
          <p:blipFill>
            <a:blip r:embed="rId4"/>
            <a:stretch>
              <a:fillRect/>
            </a:stretch>
          </p:blipFill>
          <p:spPr>
            <a:xfrm>
              <a:off x="3902660" y="2313455"/>
              <a:ext cx="483331" cy="624794"/>
            </a:xfrm>
            <a:prstGeom prst="rect">
              <a:avLst/>
            </a:prstGeom>
          </p:spPr>
        </p:pic>
        <p:sp>
          <p:nvSpPr>
            <p:cNvPr id="150" name="TextBox 149">
              <a:extLst>
                <a:ext uri="{FF2B5EF4-FFF2-40B4-BE49-F238E27FC236}">
                  <a16:creationId xmlns:a16="http://schemas.microsoft.com/office/drawing/2014/main" xmlns="" id="{0993C223-8BC5-45F3-BCBE-80D22F656EFC}"/>
                </a:ext>
              </a:extLst>
            </p:cNvPr>
            <p:cNvSpPr txBox="1"/>
            <p:nvPr/>
          </p:nvSpPr>
          <p:spPr>
            <a:xfrm>
              <a:off x="5238767" y="2481617"/>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51" name="Straight Connector 150">
              <a:extLst>
                <a:ext uri="{FF2B5EF4-FFF2-40B4-BE49-F238E27FC236}">
                  <a16:creationId xmlns:a16="http://schemas.microsoft.com/office/drawing/2014/main" xmlns="" id="{D17A3F7E-5CF8-451F-9E52-2F3DE1960527}"/>
                </a:ext>
              </a:extLst>
            </p:cNvPr>
            <p:cNvCxnSpPr>
              <a:cxnSpLocks/>
            </p:cNvCxnSpPr>
            <p:nvPr/>
          </p:nvCxnSpPr>
          <p:spPr>
            <a:xfrm>
              <a:off x="7185556" y="2601720"/>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xmlns="" id="{DA8C8EA1-554B-4756-9404-13688BFAD8FE}"/>
                </a:ext>
              </a:extLst>
            </p:cNvPr>
            <p:cNvPicPr>
              <a:picLocks noChangeAspect="1"/>
            </p:cNvPicPr>
            <p:nvPr/>
          </p:nvPicPr>
          <p:blipFill>
            <a:blip r:embed="rId4"/>
            <a:stretch>
              <a:fillRect/>
            </a:stretch>
          </p:blipFill>
          <p:spPr>
            <a:xfrm>
              <a:off x="6860461" y="2313448"/>
              <a:ext cx="483331" cy="624794"/>
            </a:xfrm>
            <a:prstGeom prst="rect">
              <a:avLst/>
            </a:prstGeom>
          </p:spPr>
        </p:pic>
        <p:sp>
          <p:nvSpPr>
            <p:cNvPr id="153" name="TextBox 152">
              <a:extLst>
                <a:ext uri="{FF2B5EF4-FFF2-40B4-BE49-F238E27FC236}">
                  <a16:creationId xmlns:a16="http://schemas.microsoft.com/office/drawing/2014/main" xmlns="" id="{02386638-4216-4377-A090-EC18FB947F2F}"/>
                </a:ext>
              </a:extLst>
            </p:cNvPr>
            <p:cNvSpPr txBox="1"/>
            <p:nvPr/>
          </p:nvSpPr>
          <p:spPr>
            <a:xfrm>
              <a:off x="8196568" y="2481610"/>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45" name="Straight Arrow Connector 144">
              <a:extLst>
                <a:ext uri="{FF2B5EF4-FFF2-40B4-BE49-F238E27FC236}">
                  <a16:creationId xmlns:a16="http://schemas.microsoft.com/office/drawing/2014/main" xmlns=""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xmlns=""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xmlns=""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cxnSp>
          <p:nvCxnSpPr>
            <p:cNvPr id="159" name="Straight Arrow Connector 158">
              <a:extLst>
                <a:ext uri="{FF2B5EF4-FFF2-40B4-BE49-F238E27FC236}">
                  <a16:creationId xmlns:a16="http://schemas.microsoft.com/office/drawing/2014/main" xmlns="" id="{6F189132-F9F0-4C32-8704-96AD30427A34}"/>
                </a:ext>
              </a:extLst>
            </p:cNvPr>
            <p:cNvCxnSpPr>
              <a:cxnSpLocks/>
            </p:cNvCxnSpPr>
            <p:nvPr/>
          </p:nvCxnSpPr>
          <p:spPr>
            <a:xfrm flipH="1">
              <a:off x="6561826" y="5086068"/>
              <a:ext cx="525894" cy="387274"/>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xmlns="" id="{A681BF6A-8094-4851-AED2-CB9F69BC6C2A}"/>
                </a:ext>
              </a:extLst>
            </p:cNvPr>
            <p:cNvSpPr txBox="1"/>
            <p:nvPr/>
          </p:nvSpPr>
          <p:spPr>
            <a:xfrm>
              <a:off x="6807019" y="533553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1" name="TextBox 160">
              <a:extLst>
                <a:ext uri="{FF2B5EF4-FFF2-40B4-BE49-F238E27FC236}">
                  <a16:creationId xmlns:a16="http://schemas.microsoft.com/office/drawing/2014/main" xmlns="" id="{50076603-66F1-49A5-B4D6-DC7FCBAD7ACA}"/>
                </a:ext>
              </a:extLst>
            </p:cNvPr>
            <p:cNvSpPr txBox="1"/>
            <p:nvPr/>
          </p:nvSpPr>
          <p:spPr>
            <a:xfrm>
              <a:off x="105802" y="2819588"/>
              <a:ext cx="457304" cy="344976"/>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2" name="TextBox 161">
              <a:extLst>
                <a:ext uri="{FF2B5EF4-FFF2-40B4-BE49-F238E27FC236}">
                  <a16:creationId xmlns:a16="http://schemas.microsoft.com/office/drawing/2014/main" xmlns="" id="{348FFA74-95E2-49D7-8891-5033420AD673}"/>
                </a:ext>
              </a:extLst>
            </p:cNvPr>
            <p:cNvSpPr txBox="1"/>
            <p:nvPr/>
          </p:nvSpPr>
          <p:spPr>
            <a:xfrm>
              <a:off x="6916368" y="4357475"/>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grpSp>
    </p:spTree>
    <p:extLst>
      <p:ext uri="{BB962C8B-B14F-4D97-AF65-F5344CB8AC3E}">
        <p14:creationId xmlns:p14="http://schemas.microsoft.com/office/powerpoint/2010/main" val="3169460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227D6D-4D90-4428-B3F3-AFBA2F91CF43}"/>
              </a:ext>
            </a:extLst>
          </p:cNvPr>
          <p:cNvSpPr>
            <a:spLocks noGrp="1"/>
          </p:cNvSpPr>
          <p:nvPr>
            <p:ph type="title"/>
          </p:nvPr>
        </p:nvSpPr>
        <p:spPr/>
        <p:txBody>
          <a:bodyPr/>
          <a:lstStyle/>
          <a:p>
            <a:r>
              <a:rPr lang="en-US" dirty="0"/>
              <a:t>Implementation of Immune Response</a:t>
            </a:r>
            <a:endParaRPr lang="ru-RU" dirty="0"/>
          </a:p>
        </p:txBody>
      </p:sp>
      <p:sp>
        <p:nvSpPr>
          <p:cNvPr id="3" name="Slide Number Placeholder 2">
            <a:extLst>
              <a:ext uri="{FF2B5EF4-FFF2-40B4-BE49-F238E27FC236}">
                <a16:creationId xmlns:a16="http://schemas.microsoft.com/office/drawing/2014/main" xmlns="" id="{0563247E-63C7-4537-BEAE-E4D275DE74AE}"/>
              </a:ext>
            </a:extLst>
          </p:cNvPr>
          <p:cNvSpPr>
            <a:spLocks noGrp="1"/>
          </p:cNvSpPr>
          <p:nvPr>
            <p:ph type="sldNum" sz="quarter" idx="12"/>
          </p:nvPr>
        </p:nvSpPr>
        <p:spPr/>
        <p:txBody>
          <a:bodyPr/>
          <a:lstStyle/>
          <a:p>
            <a:fld id="{8D0E1ED9-1B5C-4060-9004-48CB920062D4}" type="slidenum">
              <a:rPr lang="ru-RU" smtClean="0"/>
              <a:pPr/>
              <a:t>45</a:t>
            </a:fld>
            <a:endParaRPr lang="ru-RU"/>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xmlns="" id="{93F62438-B7A0-487B-915A-11BBDD72FA09}"/>
                  </a:ext>
                </a:extLst>
              </p:cNvPr>
              <p:cNvSpPr>
                <a:spLocks noGrp="1"/>
              </p:cNvSpPr>
              <p:nvPr>
                <p:ph type="body" sz="quarter" idx="13"/>
              </p:nvPr>
            </p:nvSpPr>
            <p:spPr>
              <a:xfrm>
                <a:off x="412750" y="964734"/>
                <a:ext cx="8323263" cy="5598760"/>
              </a:xfrm>
            </p:spPr>
            <p:txBody>
              <a:bodyPr>
                <a:normAutofit/>
              </a:bodyPr>
              <a:lstStyle/>
              <a:p>
                <a:r>
                  <a:rPr lang="en-US" sz="1400" dirty="0"/>
                  <a:t>To describe effect of Immune Response (IR) on viral load dynamics we take into account: </a:t>
                </a:r>
              </a:p>
              <a:p>
                <a:pPr marL="285750" indent="-285750">
                  <a:buFont typeface="Arial" panose="020B0604020202020204" pitchFamily="34" charset="0"/>
                  <a:buChar char="•"/>
                </a:pPr>
                <a:r>
                  <a:rPr lang="en-US" sz="1400" dirty="0"/>
                  <a:t>Increase in </a:t>
                </a:r>
                <a:r>
                  <a:rPr lang="en-US" sz="1400" dirty="0" err="1"/>
                  <a:t>vPC</a:t>
                </a:r>
                <a:r>
                  <a:rPr lang="en-US" sz="1400" dirty="0"/>
                  <a:t> death</a:t>
                </a:r>
              </a:p>
              <a:p>
                <a:pPr marL="285750" indent="-285750">
                  <a:buFont typeface="Arial" panose="020B0604020202020204" pitchFamily="34" charset="0"/>
                  <a:buChar char="•"/>
                </a:pPr>
                <a:r>
                  <a:rPr lang="en-US" sz="1400" dirty="0"/>
                  <a:t>Decrease in virus binding to the host cell due to increase in anti-Spike antibodies concentration</a:t>
                </a:r>
              </a:p>
              <a:p>
                <a:r>
                  <a:rPr lang="en-US" sz="1400" dirty="0"/>
                  <a:t>These 2 modes of IR were implemented empirically in following manner: </a:t>
                </a:r>
              </a:p>
              <a:p>
                <a:r>
                  <a:rPr lang="en-US" sz="1400" i="1" dirty="0"/>
                  <a:t>- IR mediated </a:t>
                </a:r>
                <a:r>
                  <a:rPr lang="en-US" sz="1400" i="1" dirty="0" err="1"/>
                  <a:t>vPC</a:t>
                </a:r>
                <a:r>
                  <a:rPr lang="en-US" sz="1400" i="1" dirty="0"/>
                  <a:t> death</a:t>
                </a:r>
              </a:p>
              <a:p>
                <a:r>
                  <a:rPr lang="en-US" sz="1000" dirty="0" err="1"/>
                  <a:t>V_apo_vpc</a:t>
                </a:r>
                <a:r>
                  <a:rPr lang="en-US" sz="1000" dirty="0"/>
                  <a:t> = </a:t>
                </a:r>
                <a:r>
                  <a:rPr lang="en-US" sz="1000" dirty="0" err="1"/>
                  <a:t>Vol_alv</a:t>
                </a:r>
                <a:r>
                  <a:rPr lang="en-US" sz="1000" dirty="0"/>
                  <a:t>*</a:t>
                </a:r>
                <a:r>
                  <a:rPr lang="en-US" sz="1000" dirty="0" err="1"/>
                  <a:t>k_apo_vpc</a:t>
                </a:r>
                <a:r>
                  <a:rPr lang="en-US" sz="1000" dirty="0"/>
                  <a:t>*</a:t>
                </a:r>
                <a:r>
                  <a:rPr lang="en-US" sz="1000" dirty="0" err="1"/>
                  <a:t>vPC</a:t>
                </a:r>
                <a:r>
                  <a:rPr lang="en-US" sz="1000" dirty="0"/>
                  <a:t> </a:t>
                </a:r>
              </a:p>
              <a:p>
                <a:r>
                  <a:rPr lang="en-US" sz="1000" dirty="0" err="1"/>
                  <a:t>k_apo_vpc</a:t>
                </a:r>
                <a:r>
                  <a:rPr lang="en-US" sz="1000" dirty="0"/>
                  <a:t> = </a:t>
                </a:r>
                <a:r>
                  <a:rPr lang="en-US" sz="1000" dirty="0" err="1"/>
                  <a:t>kbase_apo_vpc</a:t>
                </a:r>
                <a:r>
                  <a:rPr lang="en-US" sz="1000" dirty="0"/>
                  <a:t>*</a:t>
                </a:r>
                <a:r>
                  <a:rPr lang="en-US" sz="1000" dirty="0" err="1"/>
                  <a:t>IR_apo</a:t>
                </a:r>
                <a:endParaRPr lang="en-US" sz="1000" dirty="0"/>
              </a:p>
              <a:p>
                <a:r>
                  <a:rPr lang="en-US" sz="1000" dirty="0" err="1"/>
                  <a:t>IR_apo</a:t>
                </a:r>
                <a:r>
                  <a:rPr lang="en-US" sz="1000" dirty="0"/>
                  <a:t> = </a:t>
                </a:r>
                <a14:m>
                  <m:oMath xmlns:m="http://schemas.openxmlformats.org/officeDocument/2006/math">
                    <m:r>
                      <a:rPr lang="en-US" sz="1000" b="0" i="0" smtClean="0">
                        <a:latin typeface="Cambria Math" panose="02040503050406030204" pitchFamily="18" charset="0"/>
                      </a:rPr>
                      <m:t>1+</m:t>
                    </m:r>
                    <m:f>
                      <m:fPr>
                        <m:ctrlPr>
                          <a:rPr lang="en-US" sz="1000" i="1" smtClean="0">
                            <a:latin typeface="Cambria Math"/>
                          </a:rPr>
                        </m:ctrlPr>
                      </m:fPr>
                      <m:num>
                        <m:r>
                          <m:rPr>
                            <m:nor/>
                          </m:rPr>
                          <a:rPr lang="pt-BR" sz="1000" dirty="0"/>
                          <m:t>switch</m:t>
                        </m:r>
                        <m:r>
                          <m:rPr>
                            <m:nor/>
                          </m:rPr>
                          <a:rPr lang="pt-BR" sz="1000" dirty="0"/>
                          <m:t>_</m:t>
                        </m:r>
                        <m:r>
                          <m:rPr>
                            <m:nor/>
                          </m:rPr>
                          <a:rPr lang="pt-BR" sz="1000" dirty="0"/>
                          <m:t>ir</m:t>
                        </m:r>
                        <m:r>
                          <m:rPr>
                            <m:nor/>
                          </m:rPr>
                          <a:rPr lang="pt-BR" sz="1000" dirty="0"/>
                          <m:t>∗</m:t>
                        </m:r>
                        <m:r>
                          <m:rPr>
                            <m:nor/>
                          </m:rPr>
                          <a:rPr lang="pt-BR" sz="1000" dirty="0"/>
                          <m:t>Emax</m:t>
                        </m:r>
                        <m:r>
                          <m:rPr>
                            <m:nor/>
                          </m:rPr>
                          <a:rPr lang="pt-BR" sz="1000" dirty="0"/>
                          <m:t>_</m:t>
                        </m:r>
                        <m:r>
                          <m:rPr>
                            <m:nor/>
                          </m:rPr>
                          <a:rPr lang="pt-BR" sz="1000" dirty="0"/>
                          <m:t>ir</m:t>
                        </m:r>
                        <m:r>
                          <m:rPr>
                            <m:nor/>
                          </m:rPr>
                          <a:rPr lang="pt-BR" sz="1000" dirty="0"/>
                          <m:t>_</m:t>
                        </m:r>
                        <m:r>
                          <m:rPr>
                            <m:nor/>
                          </m:rPr>
                          <a:rPr lang="pt-BR" sz="1000" dirty="0"/>
                          <m:t>apo</m:t>
                        </m:r>
                        <m:r>
                          <m:rPr>
                            <m:nor/>
                          </m:rPr>
                          <a:rPr lang="pt-BR" sz="1000" dirty="0"/>
                          <m:t>∗</m:t>
                        </m:r>
                        <m:sSup>
                          <m:sSupPr>
                            <m:ctrlPr>
                              <a:rPr lang="pt-BR" sz="1000" i="1" dirty="0" smtClean="0">
                                <a:latin typeface="Cambria Math"/>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num>
                      <m:den>
                        <m:sSup>
                          <m:sSupPr>
                            <m:ctrlPr>
                              <a:rPr lang="pt-BR" sz="1000" i="1" dirty="0">
                                <a:latin typeface="Cambria Math"/>
                              </a:rPr>
                            </m:ctrlPr>
                          </m:sSupPr>
                          <m:e>
                            <m:r>
                              <m:rPr>
                                <m:nor/>
                              </m:rPr>
                              <a:rPr lang="pt-BR" sz="1000" dirty="0"/>
                              <m:t>(</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 + </m:t>
                            </m:r>
                            <m:r>
                              <m:rPr>
                                <m:nor/>
                              </m:rPr>
                              <a:rPr lang="pt-BR" sz="1000" dirty="0"/>
                              <m:t>ET</m:t>
                            </m:r>
                            <m:r>
                              <m:rPr>
                                <m:nor/>
                              </m:rPr>
                              <a:rPr lang="pt-BR" sz="1000" dirty="0"/>
                              <m:t>50_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r>
                          <m:rPr>
                            <m:nor/>
                          </m:rPr>
                          <a:rPr lang="pt-BR" sz="1000" dirty="0"/>
                          <m:t> +</m:t>
                        </m:r>
                        <m:sSup>
                          <m:sSupPr>
                            <m:ctrlPr>
                              <a:rPr lang="pt-BR" sz="1000" i="1" dirty="0">
                                <a:latin typeface="Cambria Math"/>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den>
                    </m:f>
                  </m:oMath>
                </a14:m>
                <a:endParaRPr lang="en-US" sz="1000" dirty="0"/>
              </a:p>
              <a:p>
                <a:r>
                  <a:rPr lang="en-US" sz="1000" dirty="0"/>
                  <a:t>where </a:t>
                </a:r>
                <a:r>
                  <a:rPr lang="en-US" sz="1000" dirty="0" err="1"/>
                  <a:t>IR_apo</a:t>
                </a:r>
                <a:r>
                  <a:rPr lang="en-US" sz="1000" dirty="0"/>
                  <a:t> is explicit function of time after infection</a:t>
                </a:r>
              </a:p>
              <a:p>
                <a:r>
                  <a:rPr lang="en-US" sz="1400" i="1" dirty="0"/>
                  <a:t>- Effect of anti-S Ab on COV to ACE2 binding</a:t>
                </a:r>
              </a:p>
              <a:p>
                <a:r>
                  <a:rPr lang="en-US" sz="1000" dirty="0"/>
                  <a:t>V_bind_cov_ace2_pc = k_off_cov_ace2*(</a:t>
                </a:r>
                <a:r>
                  <a:rPr lang="en-US" sz="1000" dirty="0" err="1"/>
                  <a:t>steric_factor_pc</a:t>
                </a:r>
                <a:r>
                  <a:rPr lang="en-US" sz="1000" dirty="0"/>
                  <a:t>*COV*ACE2_pc/Kd_cov_ace2 - COV_ACE2_pc) </a:t>
                </a:r>
              </a:p>
              <a:p>
                <a:r>
                  <a:rPr lang="en-US" sz="1000" dirty="0" err="1"/>
                  <a:t>steric_factor_pc</a:t>
                </a:r>
                <a:r>
                  <a:rPr lang="en-US" sz="1000" dirty="0"/>
                  <a:t>  = 1 - COV_ACE2_pc_per_cell/</a:t>
                </a:r>
                <a:r>
                  <a:rPr lang="en-US" sz="1000" dirty="0" err="1"/>
                  <a:t>Nmax_cov_per_cell</a:t>
                </a:r>
                <a:r>
                  <a:rPr lang="en-US" sz="1000" dirty="0"/>
                  <a:t> </a:t>
                </a:r>
              </a:p>
              <a:p>
                <a:r>
                  <a:rPr lang="it-IT" sz="1000" dirty="0"/>
                  <a:t>COV_ACE2_pc_per_cell  = </a:t>
                </a:r>
                <a:r>
                  <a:rPr lang="en-US" sz="1000" dirty="0" err="1"/>
                  <a:t>NA_pmole</a:t>
                </a:r>
                <a:r>
                  <a:rPr lang="en-US" sz="1000" dirty="0"/>
                  <a:t>*COV_ACE2_pc/PC/</a:t>
                </a:r>
                <a:r>
                  <a:rPr lang="en-US" sz="1000" dirty="0" err="1"/>
                  <a:t>Vol_alv</a:t>
                </a:r>
                <a:r>
                  <a:rPr lang="en-US" sz="1000" dirty="0"/>
                  <a:t>/</a:t>
                </a:r>
                <a:r>
                  <a:rPr lang="en-US" sz="1000" dirty="0" err="1"/>
                  <a:t>kcell_to_cell</a:t>
                </a:r>
                <a:r>
                  <a:rPr lang="en-US" sz="1000" dirty="0"/>
                  <a:t> </a:t>
                </a:r>
              </a:p>
              <a:p>
                <a:r>
                  <a:rPr lang="en-US" sz="1000" dirty="0"/>
                  <a:t>Kd_cov_ace2 = Kd_spike_ace2/</a:t>
                </a:r>
                <a:r>
                  <a:rPr lang="en-US" sz="1000" dirty="0" err="1"/>
                  <a:t>Num_sp_per_cov</a:t>
                </a:r>
                <a:r>
                  <a:rPr lang="en-US" sz="1000" dirty="0"/>
                  <a:t>/(1 - VO) </a:t>
                </a:r>
              </a:p>
              <a:p>
                <a:r>
                  <a:rPr lang="en-US" sz="1000" dirty="0"/>
                  <a:t>VO = </a:t>
                </a:r>
                <a:r>
                  <a:rPr lang="it-IT" sz="1000" dirty="0"/>
                  <a:t>anti_Ab/(Kd_anti_Ab + anti_Ab) </a:t>
                </a:r>
                <a:endParaRPr lang="en-US" sz="1000" dirty="0"/>
              </a:p>
              <a:p>
                <a:r>
                  <a:rPr lang="en-US" sz="1000" dirty="0" err="1"/>
                  <a:t>anti_Ab</a:t>
                </a:r>
                <a:r>
                  <a:rPr lang="en-US" sz="1000" dirty="0"/>
                  <a:t> = </a:t>
                </a:r>
                <a14:m>
                  <m:oMath xmlns:m="http://schemas.openxmlformats.org/officeDocument/2006/math">
                    <m:f>
                      <m:fPr>
                        <m:ctrlPr>
                          <a:rPr lang="en-US" sz="1000" i="1">
                            <a:latin typeface="Cambria Math"/>
                          </a:rPr>
                        </m:ctrlPr>
                      </m:fPr>
                      <m:num>
                        <m:r>
                          <m:rPr>
                            <m:nor/>
                          </m:rPr>
                          <a:rPr lang="pt-BR" sz="1000" dirty="0"/>
                          <m:t>switch</m:t>
                        </m:r>
                        <m:r>
                          <m:rPr>
                            <m:nor/>
                          </m:rPr>
                          <a:rPr lang="pt-BR" sz="1000" dirty="0"/>
                          <m:t>_</m:t>
                        </m:r>
                        <m:r>
                          <m:rPr>
                            <m:nor/>
                          </m:rPr>
                          <a:rPr lang="pt-BR" sz="1000" dirty="0"/>
                          <m:t>ir</m:t>
                        </m:r>
                        <m:r>
                          <m:rPr>
                            <m:nor/>
                          </m:rPr>
                          <a:rPr lang="pt-BR" sz="1000" dirty="0"/>
                          <m:t>∗</m:t>
                        </m:r>
                        <m:r>
                          <m:rPr>
                            <m:nor/>
                          </m:rPr>
                          <a:rPr lang="pt-BR" sz="1000" dirty="0"/>
                          <m:t>anti</m:t>
                        </m:r>
                        <m:r>
                          <m:rPr>
                            <m:nor/>
                          </m:rPr>
                          <a:rPr lang="pt-BR" sz="1000" dirty="0"/>
                          <m:t>_</m:t>
                        </m:r>
                        <m:r>
                          <m:rPr>
                            <m:nor/>
                          </m:rPr>
                          <a:rPr lang="pt-BR" sz="1000" dirty="0"/>
                          <m:t>Ab</m:t>
                        </m:r>
                        <m:r>
                          <m:rPr>
                            <m:nor/>
                          </m:rPr>
                          <a:rPr lang="pt-BR" sz="1000" dirty="0"/>
                          <m:t>_</m:t>
                        </m:r>
                        <m:r>
                          <m:rPr>
                            <m:nor/>
                          </m:rPr>
                          <a:rPr lang="pt-BR" sz="1000" dirty="0"/>
                          <m:t>max</m:t>
                        </m:r>
                        <m:r>
                          <m:rPr>
                            <m:nor/>
                          </m:rPr>
                          <a:rPr lang="pt-BR" sz="1000" dirty="0"/>
                          <m:t>∗</m:t>
                        </m:r>
                        <m:sSup>
                          <m:sSupPr>
                            <m:ctrlPr>
                              <a:rPr lang="pt-BR" sz="1000" i="1" dirty="0">
                                <a:latin typeface="Cambria Math"/>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num>
                      <m:den>
                        <m:sSup>
                          <m:sSupPr>
                            <m:ctrlPr>
                              <a:rPr lang="pt-BR" sz="1000" i="1" dirty="0">
                                <a:latin typeface="Cambria Math"/>
                              </a:rPr>
                            </m:ctrlPr>
                          </m:sSupPr>
                          <m:e>
                            <m:r>
                              <m:rPr>
                                <m:nor/>
                              </m:rPr>
                              <a:rPr lang="pt-BR" sz="1000" dirty="0"/>
                              <m:t>(</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 + </m:t>
                            </m:r>
                            <m:r>
                              <m:rPr>
                                <m:nor/>
                              </m:rPr>
                              <a:rPr lang="pt-BR" sz="1000" dirty="0"/>
                              <m:t>ET</m:t>
                            </m:r>
                            <m:r>
                              <m:rPr>
                                <m:nor/>
                              </m:rPr>
                              <a:rPr lang="pt-BR" sz="1000" dirty="0"/>
                              <m:t>50_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r>
                          <m:rPr>
                            <m:nor/>
                          </m:rPr>
                          <a:rPr lang="pt-BR" sz="1000" dirty="0"/>
                          <m:t> +</m:t>
                        </m:r>
                        <m:sSup>
                          <m:sSupPr>
                            <m:ctrlPr>
                              <a:rPr lang="pt-BR" sz="1000" i="1" dirty="0">
                                <a:latin typeface="Cambria Math"/>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den>
                    </m:f>
                  </m:oMath>
                </a14:m>
                <a:r>
                  <a:rPr lang="en-US" sz="1000" dirty="0"/>
                  <a:t> </a:t>
                </a:r>
              </a:p>
              <a:p>
                <a:r>
                  <a:rPr lang="en-US" sz="1000" dirty="0"/>
                  <a:t>We have introduced virus occupancy level with anti-S Ab and taken into account </a:t>
                </a:r>
              </a:p>
              <a:p>
                <a:r>
                  <a:rPr lang="en-US" sz="1000" dirty="0"/>
                  <a:t>elevation of apparent </a:t>
                </a:r>
                <a:r>
                  <a:rPr lang="en-US" sz="1000" dirty="0" err="1"/>
                  <a:t>Kd</a:t>
                </a:r>
                <a:r>
                  <a:rPr lang="en-US" sz="1000" dirty="0"/>
                  <a:t> responsible for COV ACE2 binding with increase in VO </a:t>
                </a:r>
              </a:p>
            </p:txBody>
          </p:sp>
        </mc:Choice>
        <mc:Fallback xmlns="">
          <p:sp>
            <p:nvSpPr>
              <p:cNvPr id="4" name="Text Placeholder 3">
                <a:extLst>
                  <a:ext uri="{FF2B5EF4-FFF2-40B4-BE49-F238E27FC236}">
                    <a16:creationId xmlns:a16="http://schemas.microsoft.com/office/drawing/2014/main" id="{93F62438-B7A0-487B-915A-11BBDD72FA09}"/>
                  </a:ext>
                </a:extLst>
              </p:cNvPr>
              <p:cNvSpPr>
                <a:spLocks noGrp="1" noRot="1" noChangeAspect="1" noMove="1" noResize="1" noEditPoints="1" noAdjustHandles="1" noChangeArrowheads="1" noChangeShapeType="1" noTextEdit="1"/>
              </p:cNvSpPr>
              <p:nvPr>
                <p:ph type="body" sz="quarter" idx="13"/>
              </p:nvPr>
            </p:nvSpPr>
            <p:spPr>
              <a:xfrm>
                <a:off x="412750" y="964734"/>
                <a:ext cx="8323263" cy="5598760"/>
              </a:xfrm>
              <a:blipFill>
                <a:blip r:embed="rId2"/>
                <a:stretch>
                  <a:fillRect l="-220" t="-435"/>
                </a:stretch>
              </a:blipFill>
            </p:spPr>
            <p:txBody>
              <a:bodyPr/>
              <a:lstStyle/>
              <a:p>
                <a:r>
                  <a:rPr lang="ru-RU">
                    <a:noFill/>
                  </a:rPr>
                  <a:t> </a:t>
                </a:r>
              </a:p>
            </p:txBody>
          </p:sp>
        </mc:Fallback>
      </mc:AlternateContent>
      <p:pic>
        <p:nvPicPr>
          <p:cNvPr id="6" name="Picture 5">
            <a:extLst>
              <a:ext uri="{FF2B5EF4-FFF2-40B4-BE49-F238E27FC236}">
                <a16:creationId xmlns:a16="http://schemas.microsoft.com/office/drawing/2014/main" xmlns="" id="{A7267128-9149-4EDD-A7F7-36045629C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897" y="2353464"/>
            <a:ext cx="3687820" cy="1839413"/>
          </a:xfrm>
          <a:prstGeom prst="rect">
            <a:avLst/>
          </a:prstGeom>
        </p:spPr>
      </p:pic>
      <p:pic>
        <p:nvPicPr>
          <p:cNvPr id="8" name="Picture 7">
            <a:extLst>
              <a:ext uri="{FF2B5EF4-FFF2-40B4-BE49-F238E27FC236}">
                <a16:creationId xmlns:a16="http://schemas.microsoft.com/office/drawing/2014/main" xmlns="" id="{D102053F-3A9E-4352-8D45-B2314653B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897" y="4509899"/>
            <a:ext cx="3687820" cy="1839413"/>
          </a:xfrm>
          <a:prstGeom prst="rect">
            <a:avLst/>
          </a:prstGeom>
        </p:spPr>
      </p:pic>
    </p:spTree>
    <p:extLst>
      <p:ext uri="{BB962C8B-B14F-4D97-AF65-F5344CB8AC3E}">
        <p14:creationId xmlns:p14="http://schemas.microsoft.com/office/powerpoint/2010/main" val="234491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xmlns="" id="{B024B872-507A-4C79-B75E-90137F5363F8}"/>
              </a:ext>
            </a:extLst>
          </p:cNvPr>
          <p:cNvSpPr>
            <a:spLocks noGrp="1"/>
          </p:cNvSpPr>
          <p:nvPr>
            <p:ph type="sldNum" sz="quarter" idx="12"/>
          </p:nvPr>
        </p:nvSpPr>
        <p:spPr/>
        <p:txBody>
          <a:bodyPr/>
          <a:lstStyle/>
          <a:p>
            <a:fld id="{8D0E1ED9-1B5C-4060-9004-48CB920062D4}" type="slidenum">
              <a:rPr lang="ru-RU" smtClean="0"/>
              <a:pPr/>
              <a:t>46</a:t>
            </a:fld>
            <a:endParaRPr lang="ru-RU"/>
          </a:p>
        </p:txBody>
      </p:sp>
      <p:pic>
        <p:nvPicPr>
          <p:cNvPr id="5" name="Picture 4">
            <a:extLst>
              <a:ext uri="{FF2B5EF4-FFF2-40B4-BE49-F238E27FC236}">
                <a16:creationId xmlns:a16="http://schemas.microsoft.com/office/drawing/2014/main" xmlns="" id="{EAE48CF8-4D87-41DD-B4F9-66C9316D045C}"/>
              </a:ext>
            </a:extLst>
          </p:cNvPr>
          <p:cNvPicPr>
            <a:picLocks noChangeAspect="1"/>
          </p:cNvPicPr>
          <p:nvPr/>
        </p:nvPicPr>
        <p:blipFill>
          <a:blip r:embed="rId2"/>
          <a:stretch>
            <a:fillRect/>
          </a:stretch>
        </p:blipFill>
        <p:spPr>
          <a:xfrm>
            <a:off x="113864" y="813612"/>
            <a:ext cx="4546675" cy="2736481"/>
          </a:xfrm>
          <a:prstGeom prst="rect">
            <a:avLst/>
          </a:prstGeom>
        </p:spPr>
      </p:pic>
      <p:pic>
        <p:nvPicPr>
          <p:cNvPr id="6" name="Picture 5">
            <a:extLst>
              <a:ext uri="{FF2B5EF4-FFF2-40B4-BE49-F238E27FC236}">
                <a16:creationId xmlns:a16="http://schemas.microsoft.com/office/drawing/2014/main" xmlns="" id="{B884CD25-4F34-47F0-AC12-B10E9B970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82" y="3540256"/>
            <a:ext cx="4558640" cy="2753969"/>
          </a:xfrm>
          <a:prstGeom prst="rect">
            <a:avLst/>
          </a:prstGeom>
        </p:spPr>
      </p:pic>
      <p:sp>
        <p:nvSpPr>
          <p:cNvPr id="7" name="TextBox 6">
            <a:extLst>
              <a:ext uri="{FF2B5EF4-FFF2-40B4-BE49-F238E27FC236}">
                <a16:creationId xmlns:a16="http://schemas.microsoft.com/office/drawing/2014/main" xmlns="" id="{62BC0829-5B49-45FD-A7E9-9360828F14D0}"/>
              </a:ext>
            </a:extLst>
          </p:cNvPr>
          <p:cNvSpPr txBox="1"/>
          <p:nvPr/>
        </p:nvSpPr>
        <p:spPr>
          <a:xfrm>
            <a:off x="2726268" y="3807152"/>
            <a:ext cx="1845732" cy="861774"/>
          </a:xfrm>
          <a:prstGeom prst="rect">
            <a:avLst/>
          </a:prstGeom>
          <a:noFill/>
        </p:spPr>
        <p:txBody>
          <a:bodyPr wrap="square" rtlCol="0">
            <a:spAutoFit/>
          </a:bodyPr>
          <a:lstStyle/>
          <a:p>
            <a:r>
              <a:rPr lang="en-US" sz="1000" dirty="0"/>
              <a:t>Wolfer et al, doi.org/10.1101/</a:t>
            </a:r>
          </a:p>
          <a:p>
            <a:r>
              <a:rPr lang="en-US" sz="1000" dirty="0"/>
              <a:t>2020.03.05.20030502</a:t>
            </a:r>
          </a:p>
          <a:p>
            <a:r>
              <a:rPr lang="en-US" sz="1000" dirty="0">
                <a:solidFill>
                  <a:srgbClr val="0000FF"/>
                </a:solidFill>
              </a:rPr>
              <a:t>Time/value of peak viral load and range of viral shedding [PMID 32315724]</a:t>
            </a:r>
            <a:endParaRPr lang="ru-RU" sz="1000" dirty="0">
              <a:solidFill>
                <a:srgbClr val="0000FF"/>
              </a:solidFill>
            </a:endParaRPr>
          </a:p>
        </p:txBody>
      </p:sp>
      <p:sp>
        <p:nvSpPr>
          <p:cNvPr id="13" name="TextBox 12">
            <a:extLst>
              <a:ext uri="{FF2B5EF4-FFF2-40B4-BE49-F238E27FC236}">
                <a16:creationId xmlns:a16="http://schemas.microsoft.com/office/drawing/2014/main" xmlns="" id="{108C1954-3190-4981-BB04-A8E5B30DC4AB}"/>
              </a:ext>
            </a:extLst>
          </p:cNvPr>
          <p:cNvSpPr txBox="1"/>
          <p:nvPr/>
        </p:nvSpPr>
        <p:spPr>
          <a:xfrm>
            <a:off x="2633134" y="1290708"/>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pic>
        <p:nvPicPr>
          <p:cNvPr id="15" name="Picture 14">
            <a:extLst>
              <a:ext uri="{FF2B5EF4-FFF2-40B4-BE49-F238E27FC236}">
                <a16:creationId xmlns:a16="http://schemas.microsoft.com/office/drawing/2014/main" xmlns="" id="{10F3C3B8-78D8-4368-97EF-2135EB9DE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485" y="3538697"/>
            <a:ext cx="4465515" cy="2753969"/>
          </a:xfrm>
          <a:prstGeom prst="rect">
            <a:avLst/>
          </a:prstGeom>
        </p:spPr>
      </p:pic>
      <p:sp>
        <p:nvSpPr>
          <p:cNvPr id="16" name="TextBox 15">
            <a:extLst>
              <a:ext uri="{FF2B5EF4-FFF2-40B4-BE49-F238E27FC236}">
                <a16:creationId xmlns:a16="http://schemas.microsoft.com/office/drawing/2014/main" xmlns="" id="{1E7F88A8-60C5-4FEA-B8F2-94F337325FC0}"/>
              </a:ext>
            </a:extLst>
          </p:cNvPr>
          <p:cNvSpPr txBox="1"/>
          <p:nvPr/>
        </p:nvSpPr>
        <p:spPr>
          <a:xfrm>
            <a:off x="5247077" y="3807152"/>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sp>
        <p:nvSpPr>
          <p:cNvPr id="17" name="TextBox 16">
            <a:extLst>
              <a:ext uri="{FF2B5EF4-FFF2-40B4-BE49-F238E27FC236}">
                <a16:creationId xmlns:a16="http://schemas.microsoft.com/office/drawing/2014/main" xmlns="" id="{8575FB8D-B80A-4D7F-8A53-C2DCB2525375}"/>
              </a:ext>
            </a:extLst>
          </p:cNvPr>
          <p:cNvSpPr txBox="1"/>
          <p:nvPr/>
        </p:nvSpPr>
        <p:spPr>
          <a:xfrm>
            <a:off x="5003801" y="1032933"/>
            <a:ext cx="4026336" cy="2785378"/>
          </a:xfrm>
          <a:prstGeom prst="rect">
            <a:avLst/>
          </a:prstGeom>
          <a:noFill/>
        </p:spPr>
        <p:txBody>
          <a:bodyPr wrap="square" rtlCol="0">
            <a:spAutoFit/>
          </a:bodyPr>
          <a:lstStyle/>
          <a:p>
            <a:pPr marL="285750" indent="-285750">
              <a:buFont typeface="Arial" panose="020B0604020202020204" pitchFamily="34" charset="0"/>
              <a:buChar char="•"/>
            </a:pPr>
            <a:r>
              <a:rPr lang="en-US" sz="1600" dirty="0"/>
              <a:t>Viral load and % of viral </a:t>
            </a:r>
            <a:r>
              <a:rPr lang="en-US" sz="1600" dirty="0" err="1"/>
              <a:t>subgenomic</a:t>
            </a:r>
            <a:r>
              <a:rPr lang="en-US" sz="1600" dirty="0"/>
              <a:t> mRNA in sputum were simulated </a:t>
            </a:r>
          </a:p>
          <a:p>
            <a:pPr marL="285750" indent="-285750">
              <a:buFont typeface="Arial" panose="020B0604020202020204" pitchFamily="34" charset="0"/>
              <a:buChar char="•"/>
            </a:pPr>
            <a:r>
              <a:rPr lang="en-US" sz="1600" dirty="0"/>
              <a:t>IR was implemented in empiric way as described earlier with following parameters: </a:t>
            </a:r>
          </a:p>
          <a:p>
            <a:r>
              <a:rPr lang="en-US" sz="1100" dirty="0" err="1"/>
              <a:t>T_sw_ir</a:t>
            </a:r>
            <a:r>
              <a:rPr lang="en-US" sz="1100" dirty="0"/>
              <a:t> = 50 {units: h};</a:t>
            </a:r>
          </a:p>
          <a:p>
            <a:r>
              <a:rPr lang="en-US" sz="1100" dirty="0"/>
              <a:t>ET50_ir = 190 {units: h};</a:t>
            </a:r>
          </a:p>
          <a:p>
            <a:r>
              <a:rPr lang="en-US" sz="1100" dirty="0" err="1"/>
              <a:t>Emax_ir_apo</a:t>
            </a:r>
            <a:r>
              <a:rPr lang="en-US" sz="1100" dirty="0"/>
              <a:t> = 800 {units: UL};</a:t>
            </a:r>
          </a:p>
          <a:p>
            <a:r>
              <a:rPr lang="en-US" sz="1100" dirty="0" err="1"/>
              <a:t>n_ir</a:t>
            </a:r>
            <a:r>
              <a:rPr lang="en-US" sz="1100" dirty="0"/>
              <a:t> = 5 {units: UL};</a:t>
            </a:r>
          </a:p>
          <a:p>
            <a:r>
              <a:rPr lang="en-US" sz="1100" dirty="0" err="1"/>
              <a:t>Kd_anti_Ab</a:t>
            </a:r>
            <a:r>
              <a:rPr lang="en-US" sz="1100" dirty="0"/>
              <a:t> = 14300 {units: </a:t>
            </a:r>
            <a:r>
              <a:rPr lang="en-US" sz="1100" dirty="0" err="1"/>
              <a:t>pM</a:t>
            </a:r>
            <a:r>
              <a:rPr lang="en-US" sz="1100" dirty="0"/>
              <a:t>};</a:t>
            </a:r>
          </a:p>
          <a:p>
            <a:r>
              <a:rPr lang="en-US" sz="1100" dirty="0" err="1"/>
              <a:t>anti_Ab_max</a:t>
            </a:r>
            <a:r>
              <a:rPr lang="en-US" sz="1100" dirty="0"/>
              <a:t> = 941000 {units: </a:t>
            </a:r>
            <a:r>
              <a:rPr lang="en-US" sz="1100" dirty="0" err="1"/>
              <a:t>pM</a:t>
            </a:r>
            <a:r>
              <a:rPr lang="en-US" sz="1100" dirty="0"/>
              <a:t>};</a:t>
            </a:r>
          </a:p>
          <a:p>
            <a:endParaRPr lang="en-US" sz="1100" dirty="0"/>
          </a:p>
          <a:p>
            <a:pPr marL="285750" indent="-285750">
              <a:buFont typeface="Arial" panose="020B0604020202020204" pitchFamily="34" charset="0"/>
              <a:buChar char="•"/>
            </a:pPr>
            <a:endParaRPr lang="ru-RU" sz="1600" dirty="0"/>
          </a:p>
        </p:txBody>
      </p:sp>
      <p:sp>
        <p:nvSpPr>
          <p:cNvPr id="18" name="TextBox 17">
            <a:extLst>
              <a:ext uri="{FF2B5EF4-FFF2-40B4-BE49-F238E27FC236}">
                <a16:creationId xmlns:a16="http://schemas.microsoft.com/office/drawing/2014/main" xmlns="" id="{B5E1180F-2648-40DC-A508-D49C10E01891}"/>
              </a:ext>
            </a:extLst>
          </p:cNvPr>
          <p:cNvSpPr txBox="1"/>
          <p:nvPr/>
        </p:nvSpPr>
        <p:spPr>
          <a:xfrm>
            <a:off x="593873" y="5025181"/>
            <a:ext cx="1217993" cy="553998"/>
          </a:xfrm>
          <a:prstGeom prst="rect">
            <a:avLst/>
          </a:prstGeom>
          <a:noFill/>
        </p:spPr>
        <p:txBody>
          <a:bodyPr wrap="square" rtlCol="0">
            <a:spAutoFit/>
          </a:bodyPr>
          <a:lstStyle/>
          <a:p>
            <a:r>
              <a:rPr lang="en-US" sz="1000" b="1" dirty="0"/>
              <a:t>Virus initial concentration: 3370 copies/mL</a:t>
            </a:r>
            <a:endParaRPr lang="ru-RU" sz="1000" b="1" dirty="0"/>
          </a:p>
        </p:txBody>
      </p:sp>
      <p:sp>
        <p:nvSpPr>
          <p:cNvPr id="19" name="TextBox 18">
            <a:extLst>
              <a:ext uri="{FF2B5EF4-FFF2-40B4-BE49-F238E27FC236}">
                <a16:creationId xmlns:a16="http://schemas.microsoft.com/office/drawing/2014/main" xmlns="" id="{3E9A6C7E-1ABD-493C-8E68-1B605426DC5A}"/>
              </a:ext>
            </a:extLst>
          </p:cNvPr>
          <p:cNvSpPr txBox="1"/>
          <p:nvPr/>
        </p:nvSpPr>
        <p:spPr>
          <a:xfrm>
            <a:off x="5247077" y="4250953"/>
            <a:ext cx="1217993" cy="707886"/>
          </a:xfrm>
          <a:prstGeom prst="rect">
            <a:avLst/>
          </a:prstGeom>
          <a:noFill/>
        </p:spPr>
        <p:txBody>
          <a:bodyPr wrap="square" rtlCol="0">
            <a:spAutoFit/>
          </a:bodyPr>
          <a:lstStyle/>
          <a:p>
            <a:r>
              <a:rPr lang="en-US" sz="1000" b="1" dirty="0"/>
              <a:t>Virus initial concentration: 3370 copies/mL</a:t>
            </a:r>
          </a:p>
          <a:p>
            <a:r>
              <a:rPr lang="en-US" sz="1000" b="1" dirty="0">
                <a:solidFill>
                  <a:srgbClr val="0000FF"/>
                </a:solidFill>
              </a:rPr>
              <a:t>6740 copies/mL</a:t>
            </a:r>
            <a:endParaRPr lang="ru-RU" sz="1000" b="1" dirty="0">
              <a:solidFill>
                <a:srgbClr val="0000FF"/>
              </a:solidFill>
            </a:endParaRPr>
          </a:p>
        </p:txBody>
      </p:sp>
    </p:spTree>
    <p:extLst>
      <p:ext uri="{BB962C8B-B14F-4D97-AF65-F5344CB8AC3E}">
        <p14:creationId xmlns:p14="http://schemas.microsoft.com/office/powerpoint/2010/main" val="1972870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Viral load dynamics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47</a:t>
            </a:fld>
            <a:endParaRPr lang="ru-RU"/>
          </a:p>
        </p:txBody>
      </p:sp>
      <p:grpSp>
        <p:nvGrpSpPr>
          <p:cNvPr id="18" name="Group 17">
            <a:extLst>
              <a:ext uri="{FF2B5EF4-FFF2-40B4-BE49-F238E27FC236}">
                <a16:creationId xmlns:a16="http://schemas.microsoft.com/office/drawing/2014/main" xmlns="" id="{92CE5FE0-8A91-4104-A355-692FE9B17DB5}"/>
              </a:ext>
            </a:extLst>
          </p:cNvPr>
          <p:cNvGrpSpPr/>
          <p:nvPr/>
        </p:nvGrpSpPr>
        <p:grpSpPr>
          <a:xfrm>
            <a:off x="488950" y="869946"/>
            <a:ext cx="7810500" cy="4457700"/>
            <a:chOff x="488950" y="861483"/>
            <a:chExt cx="7810500" cy="4457700"/>
          </a:xfrm>
        </p:grpSpPr>
        <p:pic>
          <p:nvPicPr>
            <p:cNvPr id="5" name="Picture 4">
              <a:extLst>
                <a:ext uri="{FF2B5EF4-FFF2-40B4-BE49-F238E27FC236}">
                  <a16:creationId xmlns:a16="http://schemas.microsoft.com/office/drawing/2014/main" xmlns="" id="{14D66161-233A-446D-B2A5-6E8FE91F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50" y="861483"/>
              <a:ext cx="7810500" cy="4457700"/>
            </a:xfrm>
            <a:prstGeom prst="rect">
              <a:avLst/>
            </a:prstGeom>
          </p:spPr>
        </p:pic>
        <p:sp>
          <p:nvSpPr>
            <p:cNvPr id="12" name="TextBox 11">
              <a:extLst>
                <a:ext uri="{FF2B5EF4-FFF2-40B4-BE49-F238E27FC236}">
                  <a16:creationId xmlns:a16="http://schemas.microsoft.com/office/drawing/2014/main" xmlns="" id="{E41B3741-1597-474C-A2C6-D9D3C10FC778}"/>
                </a:ext>
              </a:extLst>
            </p:cNvPr>
            <p:cNvSpPr txBox="1"/>
            <p:nvPr/>
          </p:nvSpPr>
          <p:spPr>
            <a:xfrm>
              <a:off x="1581010" y="1304553"/>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cxnSp>
          <p:nvCxnSpPr>
            <p:cNvPr id="11" name="Straight Connector 10">
              <a:extLst>
                <a:ext uri="{FF2B5EF4-FFF2-40B4-BE49-F238E27FC236}">
                  <a16:creationId xmlns:a16="http://schemas.microsoft.com/office/drawing/2014/main" xmlns="" id="{139E1EFA-6782-4856-82F4-F417163B2DC0}"/>
                </a:ext>
              </a:extLst>
            </p:cNvPr>
            <p:cNvCxnSpPr/>
            <p:nvPr/>
          </p:nvCxnSpPr>
          <p:spPr>
            <a:xfrm>
              <a:off x="1422400" y="3208870"/>
              <a:ext cx="6654800"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443EB322-E1F6-420F-A1CE-13123C7A42A1}"/>
                </a:ext>
              </a:extLst>
            </p:cNvPr>
            <p:cNvSpPr txBox="1"/>
            <p:nvPr/>
          </p:nvSpPr>
          <p:spPr>
            <a:xfrm>
              <a:off x="1581010" y="3191935"/>
              <a:ext cx="1660968" cy="307777"/>
            </a:xfrm>
            <a:prstGeom prst="rect">
              <a:avLst/>
            </a:prstGeom>
            <a:noFill/>
          </p:spPr>
          <p:txBody>
            <a:bodyPr wrap="none" rtlCol="0">
              <a:spAutoFit/>
            </a:bodyPr>
            <a:lstStyle/>
            <a:p>
              <a:r>
                <a:rPr lang="en-US" sz="1400" dirty="0">
                  <a:solidFill>
                    <a:schemeClr val="accent2"/>
                  </a:solidFill>
                </a:rPr>
                <a:t>Limit of detection </a:t>
              </a:r>
              <a:endParaRPr lang="ru-RU" sz="1400" dirty="0">
                <a:solidFill>
                  <a:schemeClr val="accent2"/>
                </a:solidFill>
              </a:endParaRPr>
            </a:p>
          </p:txBody>
        </p:sp>
      </p:grpSp>
      <p:sp>
        <p:nvSpPr>
          <p:cNvPr id="17" name="TextBox 16">
            <a:extLst>
              <a:ext uri="{FF2B5EF4-FFF2-40B4-BE49-F238E27FC236}">
                <a16:creationId xmlns:a16="http://schemas.microsoft.com/office/drawing/2014/main" xmlns="" id="{69E8A2DA-6FD8-40B5-98C9-574AB8F19F2E}"/>
              </a:ext>
            </a:extLst>
          </p:cNvPr>
          <p:cNvSpPr txBox="1"/>
          <p:nvPr/>
        </p:nvSpPr>
        <p:spPr>
          <a:xfrm>
            <a:off x="304800" y="5359398"/>
            <a:ext cx="8712200"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There is a threshold in virus initial concentration. </a:t>
            </a:r>
          </a:p>
          <a:p>
            <a:pPr marL="285750" indent="-285750">
              <a:buFont typeface="Arial" panose="020B0604020202020204" pitchFamily="34" charset="0"/>
              <a:buChar char="•"/>
            </a:pPr>
            <a:r>
              <a:rPr lang="en-US" sz="1500" dirty="0"/>
              <a:t>The values above the threshold lead to substantial and transient virus load in sputum. </a:t>
            </a:r>
          </a:p>
          <a:p>
            <a:pPr marL="285750" indent="-285750">
              <a:buFont typeface="Arial" panose="020B0604020202020204" pitchFamily="34" charset="0"/>
              <a:buChar char="•"/>
            </a:pPr>
            <a:r>
              <a:rPr lang="en-US" sz="1500" dirty="0"/>
              <a:t>The values below the threshold do not allow detect virus in sputum at any time. </a:t>
            </a:r>
          </a:p>
          <a:p>
            <a:pPr marL="285750" indent="-285750">
              <a:buFont typeface="Arial" panose="020B0604020202020204" pitchFamily="34" charset="0"/>
              <a:buChar char="•"/>
            </a:pPr>
            <a:r>
              <a:rPr lang="en-US" sz="1500" dirty="0"/>
              <a:t>Increase in virus initial concentration results in higher peak of viral load which is faster achieved.  </a:t>
            </a:r>
            <a:endParaRPr lang="ru-RU" sz="1500" dirty="0"/>
          </a:p>
        </p:txBody>
      </p:sp>
    </p:spTree>
    <p:extLst>
      <p:ext uri="{BB962C8B-B14F-4D97-AF65-F5344CB8AC3E}">
        <p14:creationId xmlns:p14="http://schemas.microsoft.com/office/powerpoint/2010/main" val="2450002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9FC8D2-D8CA-47FC-B906-45BE3F4BBA48}"/>
              </a:ext>
            </a:extLst>
          </p:cNvPr>
          <p:cNvSpPr>
            <a:spLocks noGrp="1"/>
          </p:cNvSpPr>
          <p:nvPr>
            <p:ph type="title"/>
          </p:nvPr>
        </p:nvSpPr>
        <p:spPr/>
        <p:txBody>
          <a:bodyPr/>
          <a:lstStyle/>
          <a:p>
            <a:r>
              <a:rPr lang="en-US" dirty="0"/>
              <a:t>Functions for diagnostic simulations</a:t>
            </a:r>
            <a:endParaRPr lang="ru-RU" dirty="0"/>
          </a:p>
        </p:txBody>
      </p:sp>
      <p:sp>
        <p:nvSpPr>
          <p:cNvPr id="3" name="Slide Number Placeholder 2">
            <a:extLst>
              <a:ext uri="{FF2B5EF4-FFF2-40B4-BE49-F238E27FC236}">
                <a16:creationId xmlns:a16="http://schemas.microsoft.com/office/drawing/2014/main" xmlns="" id="{F224D7F0-E69E-4BA1-A890-C818C6C6AEFF}"/>
              </a:ext>
            </a:extLst>
          </p:cNvPr>
          <p:cNvSpPr>
            <a:spLocks noGrp="1"/>
          </p:cNvSpPr>
          <p:nvPr>
            <p:ph type="sldNum" sz="quarter" idx="12"/>
          </p:nvPr>
        </p:nvSpPr>
        <p:spPr/>
        <p:txBody>
          <a:bodyPr/>
          <a:lstStyle/>
          <a:p>
            <a:fld id="{8D0E1ED9-1B5C-4060-9004-48CB920062D4}" type="slidenum">
              <a:rPr lang="ru-RU" smtClean="0"/>
              <a:pPr/>
              <a:t>48</a:t>
            </a:fld>
            <a:endParaRPr lang="ru-RU"/>
          </a:p>
        </p:txBody>
      </p:sp>
      <p:sp>
        <p:nvSpPr>
          <p:cNvPr id="4" name="Text Placeholder 3">
            <a:extLst>
              <a:ext uri="{FF2B5EF4-FFF2-40B4-BE49-F238E27FC236}">
                <a16:creationId xmlns:a16="http://schemas.microsoft.com/office/drawing/2014/main" xmlns="" id="{DBD4F0F0-BA6C-4FC2-92C1-22B34D92CAC8}"/>
              </a:ext>
            </a:extLst>
          </p:cNvPr>
          <p:cNvSpPr>
            <a:spLocks noGrp="1"/>
          </p:cNvSpPr>
          <p:nvPr>
            <p:ph type="body" sz="quarter" idx="13"/>
          </p:nvPr>
        </p:nvSpPr>
        <p:spPr>
          <a:xfrm>
            <a:off x="412750" y="964733"/>
            <a:ext cx="8323263" cy="5815465"/>
          </a:xfrm>
        </p:spPr>
        <p:txBody>
          <a:bodyPr>
            <a:normAutofit fontScale="92500"/>
          </a:bodyPr>
          <a:lstStyle/>
          <a:p>
            <a:r>
              <a:rPr lang="en-US" sz="1000" dirty="0" err="1"/>
              <a:t>COV_num_sputum_ml</a:t>
            </a:r>
            <a:r>
              <a:rPr lang="en-US" sz="1000" dirty="0"/>
              <a:t> = </a:t>
            </a:r>
            <a:r>
              <a:rPr lang="en-US" sz="1000" dirty="0" err="1"/>
              <a:t>sputum_dilution_coef</a:t>
            </a:r>
            <a:r>
              <a:rPr lang="en-US" sz="1000" dirty="0"/>
              <a:t> * (COV + COV_RNA) * </a:t>
            </a:r>
            <a:r>
              <a:rPr lang="en-US" sz="1000" dirty="0" err="1"/>
              <a:t>Vol_alv</a:t>
            </a:r>
            <a:r>
              <a:rPr lang="en-US" sz="1000" dirty="0"/>
              <a:t> * </a:t>
            </a:r>
            <a:r>
              <a:rPr lang="en-US" sz="1000" dirty="0" err="1"/>
              <a:t>NA_pmole</a:t>
            </a:r>
            <a:r>
              <a:rPr lang="en-US" sz="1000" dirty="0"/>
              <a:t> / 1000; // 'number of virus copies in 1 mL of sputum' {units: item/mL}</a:t>
            </a:r>
          </a:p>
          <a:p>
            <a:r>
              <a:rPr lang="en-US" sz="1000" dirty="0" err="1"/>
              <a:t>PC_tot</a:t>
            </a:r>
            <a:r>
              <a:rPr lang="en-US" sz="1000" dirty="0"/>
              <a:t> = PC + </a:t>
            </a:r>
            <a:r>
              <a:rPr lang="en-US" sz="1000" dirty="0" err="1"/>
              <a:t>iPC</a:t>
            </a:r>
            <a:r>
              <a:rPr lang="en-US" sz="1000" dirty="0"/>
              <a:t> + </a:t>
            </a:r>
            <a:r>
              <a:rPr lang="en-US" sz="1000" dirty="0" err="1"/>
              <a:t>vPC</a:t>
            </a:r>
            <a:r>
              <a:rPr lang="en-US" sz="1000" dirty="0"/>
              <a:t>; // {units: </a:t>
            </a:r>
            <a:r>
              <a:rPr lang="en-US" sz="1000" dirty="0" err="1"/>
              <a:t>kcell</a:t>
            </a:r>
            <a:r>
              <a:rPr lang="en-US" sz="1000" dirty="0"/>
              <a:t>/L}               </a:t>
            </a:r>
            <a:r>
              <a:rPr lang="en-US" sz="1000" dirty="0" err="1"/>
              <a:t>PC_percent</a:t>
            </a:r>
            <a:r>
              <a:rPr lang="en-US" sz="1000" dirty="0"/>
              <a:t> = 100 * PC / </a:t>
            </a:r>
            <a:r>
              <a:rPr lang="en-US" sz="1000" dirty="0" err="1"/>
              <a:t>PC_tot</a:t>
            </a:r>
            <a:r>
              <a:rPr lang="en-US" sz="1000" dirty="0"/>
              <a:t>; // {units: UL}                </a:t>
            </a:r>
            <a:r>
              <a:rPr lang="en-US" sz="1000" dirty="0" err="1"/>
              <a:t>iPC_percent</a:t>
            </a:r>
            <a:r>
              <a:rPr lang="en-US" sz="1000" dirty="0"/>
              <a:t> = 100 * </a:t>
            </a:r>
            <a:r>
              <a:rPr lang="en-US" sz="1000" dirty="0" err="1"/>
              <a:t>iPC</a:t>
            </a:r>
            <a:r>
              <a:rPr lang="en-US" sz="1000" dirty="0"/>
              <a:t> / </a:t>
            </a:r>
            <a:r>
              <a:rPr lang="en-US" sz="1000" dirty="0" err="1"/>
              <a:t>PC_tot</a:t>
            </a:r>
            <a:r>
              <a:rPr lang="en-US" sz="1000" dirty="0"/>
              <a:t>; //   {units: UL}</a:t>
            </a:r>
          </a:p>
          <a:p>
            <a:r>
              <a:rPr lang="en-US" sz="1000" dirty="0" err="1"/>
              <a:t>vPC_percent</a:t>
            </a:r>
            <a:r>
              <a:rPr lang="en-US" sz="1000" dirty="0"/>
              <a:t> = 100 * </a:t>
            </a:r>
            <a:r>
              <a:rPr lang="en-US" sz="1000" dirty="0" err="1"/>
              <a:t>vPC</a:t>
            </a:r>
            <a:r>
              <a:rPr lang="en-US" sz="1000" dirty="0"/>
              <a:t> / </a:t>
            </a:r>
            <a:r>
              <a:rPr lang="en-US" sz="1000" dirty="0" err="1"/>
              <a:t>PC_tot</a:t>
            </a:r>
            <a:r>
              <a:rPr lang="en-US" sz="1000" dirty="0"/>
              <a:t>; // {units: UL}</a:t>
            </a:r>
          </a:p>
          <a:p>
            <a:r>
              <a:rPr lang="en-US" sz="1000" dirty="0"/>
              <a:t>ACE2_pc_per_cell = </a:t>
            </a:r>
            <a:r>
              <a:rPr lang="en-US" sz="1000" dirty="0" err="1"/>
              <a:t>NA_pmole</a:t>
            </a:r>
            <a:r>
              <a:rPr lang="en-US" sz="1000" dirty="0"/>
              <a:t> * ACE2_pc / PC / </a:t>
            </a:r>
            <a:r>
              <a:rPr lang="en-US" sz="1000" dirty="0" err="1"/>
              <a:t>Vol_alv</a:t>
            </a:r>
            <a:r>
              <a:rPr lang="en-US" sz="1000" dirty="0"/>
              <a:t> / </a:t>
            </a:r>
            <a:r>
              <a:rPr lang="en-US" sz="1000" dirty="0" err="1"/>
              <a:t>kcell_to_cell</a:t>
            </a:r>
            <a:r>
              <a:rPr lang="en-US" sz="1000" dirty="0"/>
              <a:t>; // @Record 'number of ACE2 per PC cell' {units: item/cell}</a:t>
            </a:r>
          </a:p>
          <a:p>
            <a:r>
              <a:rPr lang="en-US" sz="1000" dirty="0"/>
              <a:t>COV_ACE2_pc_per_cell = </a:t>
            </a:r>
            <a:r>
              <a:rPr lang="en-US" sz="1000" dirty="0" err="1"/>
              <a:t>NA_pmole</a:t>
            </a:r>
            <a:r>
              <a:rPr lang="en-US" sz="1000" dirty="0"/>
              <a:t> * COV_ACE2_pc / PC / </a:t>
            </a:r>
            <a:r>
              <a:rPr lang="en-US" sz="1000" dirty="0" err="1"/>
              <a:t>Vol_alv</a:t>
            </a:r>
            <a:r>
              <a:rPr lang="en-US" sz="1000" dirty="0"/>
              <a:t> / </a:t>
            </a:r>
            <a:r>
              <a:rPr lang="en-US" sz="1000" dirty="0" err="1"/>
              <a:t>kcell_to_cell</a:t>
            </a:r>
            <a:r>
              <a:rPr lang="en-US" sz="1000" dirty="0"/>
              <a:t>; // @Record 'number of COV_ACE2 per PC cell' {units: item/cell}</a:t>
            </a:r>
          </a:p>
          <a:p>
            <a:r>
              <a:rPr lang="en-US" sz="1000" dirty="0"/>
              <a:t>ACE2_pc_per_cell_tot = ACE2_pc_per_cell + COV_ACE2_pc_per_cell; // @Record 'total number of ACE2 molecules per PC cell' {units: item/cell}</a:t>
            </a:r>
          </a:p>
          <a:p>
            <a:r>
              <a:rPr lang="en-US" sz="1000" dirty="0"/>
              <a:t>ACE2_ipc_per_cell = </a:t>
            </a:r>
            <a:r>
              <a:rPr lang="en-US" sz="1000" dirty="0" err="1"/>
              <a:t>NA_pmole</a:t>
            </a:r>
            <a:r>
              <a:rPr lang="en-US" sz="1000" dirty="0"/>
              <a:t> * ACE2_ipc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ACE2 per </a:t>
            </a:r>
            <a:r>
              <a:rPr lang="en-US" sz="1000" dirty="0" err="1"/>
              <a:t>iPC</a:t>
            </a:r>
            <a:r>
              <a:rPr lang="en-US" sz="1000" dirty="0"/>
              <a:t> cell' {units: item/cell}</a:t>
            </a:r>
          </a:p>
          <a:p>
            <a:r>
              <a:rPr lang="en-US" sz="1000" dirty="0"/>
              <a:t>COV_ACE2_ipc_per_cell = </a:t>
            </a:r>
            <a:r>
              <a:rPr lang="en-US" sz="1000" dirty="0" err="1"/>
              <a:t>NA_pmole</a:t>
            </a:r>
            <a:r>
              <a:rPr lang="en-US" sz="1000" dirty="0"/>
              <a:t> * COV_ACE2_ipc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COV_ACE2 per </a:t>
            </a:r>
            <a:r>
              <a:rPr lang="en-US" sz="1000" dirty="0" err="1"/>
              <a:t>iPC</a:t>
            </a:r>
            <a:r>
              <a:rPr lang="en-US" sz="1000" dirty="0"/>
              <a:t> cell' {units: item/cell}</a:t>
            </a:r>
          </a:p>
          <a:p>
            <a:r>
              <a:rPr lang="en-US" sz="1000" dirty="0"/>
              <a:t>ACE2_ipc_per_cell_tot = ACE2_ipc_per_cell + COV_ACE2_ipc_per_cell; // @Record 'total number of ACE2 molecules per </a:t>
            </a:r>
            <a:r>
              <a:rPr lang="en-US" sz="1000" dirty="0" err="1"/>
              <a:t>iPC</a:t>
            </a:r>
            <a:r>
              <a:rPr lang="en-US" sz="1000" dirty="0"/>
              <a:t> cell' {units: item/cell}</a:t>
            </a:r>
          </a:p>
          <a:p>
            <a:r>
              <a:rPr lang="en-US" sz="1000" dirty="0"/>
              <a:t>ACE2_vpc_per_cell = </a:t>
            </a:r>
            <a:r>
              <a:rPr lang="en-US" sz="1000" dirty="0" err="1"/>
              <a:t>NA_pmole</a:t>
            </a:r>
            <a:r>
              <a:rPr lang="en-US" sz="1000" dirty="0"/>
              <a:t> * ACE2_vpc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ACE2 per </a:t>
            </a:r>
            <a:r>
              <a:rPr lang="en-US" sz="1000" dirty="0" err="1"/>
              <a:t>vPC</a:t>
            </a:r>
            <a:r>
              <a:rPr lang="en-US" sz="1000" dirty="0"/>
              <a:t> cell' {units: item/cell}</a:t>
            </a:r>
          </a:p>
          <a:p>
            <a:r>
              <a:rPr lang="en-US" sz="1000" dirty="0"/>
              <a:t>COV_ACE2_vpc_per_cell = </a:t>
            </a:r>
            <a:r>
              <a:rPr lang="en-US" sz="1000" dirty="0" err="1"/>
              <a:t>NA_pmole</a:t>
            </a:r>
            <a:r>
              <a:rPr lang="en-US" sz="1000" dirty="0"/>
              <a:t> * COV_ACE2_vpc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COV_ACE2 per </a:t>
            </a:r>
            <a:r>
              <a:rPr lang="en-US" sz="1000" dirty="0" err="1"/>
              <a:t>vPC</a:t>
            </a:r>
            <a:r>
              <a:rPr lang="en-US" sz="1000" dirty="0"/>
              <a:t> cell' {units: item/cell}</a:t>
            </a:r>
          </a:p>
          <a:p>
            <a:r>
              <a:rPr lang="en-US" sz="1000" dirty="0"/>
              <a:t>ACE2_vpc_per_cell_tot = ACE2_vpc_per_cell + COV_ACE2_vpc_per_cell; // @Record 'total number of ACE2 molecules per </a:t>
            </a:r>
            <a:r>
              <a:rPr lang="en-US" sz="1000" dirty="0" err="1"/>
              <a:t>vPC</a:t>
            </a:r>
            <a:r>
              <a:rPr lang="en-US" sz="1000" dirty="0"/>
              <a:t> cell' {units: item/cell}</a:t>
            </a:r>
          </a:p>
          <a:p>
            <a:r>
              <a:rPr lang="en-US" sz="1000" dirty="0" err="1"/>
              <a:t>COV_pc_per_cell_tot</a:t>
            </a:r>
            <a:r>
              <a:rPr lang="en-US" sz="1000" dirty="0"/>
              <a:t> = COV_ACE2_pc_per_cell; // @Record 'total number of COV genomes per PC cell' {units: item/cell}</a:t>
            </a:r>
          </a:p>
          <a:p>
            <a:r>
              <a:rPr lang="en-US" sz="1000" dirty="0" err="1"/>
              <a:t>COV_ipc_per_cell</a:t>
            </a:r>
            <a:r>
              <a:rPr lang="en-US" sz="1000" dirty="0"/>
              <a:t> = </a:t>
            </a:r>
            <a:r>
              <a:rPr lang="en-US" sz="1000" dirty="0" err="1"/>
              <a:t>NA_pmole</a:t>
            </a:r>
            <a:r>
              <a:rPr lang="en-US" sz="1000" dirty="0"/>
              <a:t> * </a:t>
            </a:r>
            <a:r>
              <a:rPr lang="en-US" sz="1000" dirty="0" err="1"/>
              <a:t>COV_ipc</a:t>
            </a:r>
            <a:r>
              <a:rPr lang="en-US" sz="1000" dirty="0"/>
              <a:t>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COV per </a:t>
            </a:r>
            <a:r>
              <a:rPr lang="en-US" sz="1000" dirty="0" err="1"/>
              <a:t>iPC</a:t>
            </a:r>
            <a:r>
              <a:rPr lang="en-US" sz="1000" dirty="0"/>
              <a:t> cell' {units: item/cell}</a:t>
            </a:r>
          </a:p>
          <a:p>
            <a:r>
              <a:rPr lang="en-US" sz="1000" dirty="0" err="1"/>
              <a:t>COV_ipc_per_cell_tot</a:t>
            </a:r>
            <a:r>
              <a:rPr lang="en-US" sz="1000" dirty="0"/>
              <a:t> = COV_ACE2_ipc_per_cell + </a:t>
            </a:r>
            <a:r>
              <a:rPr lang="en-US" sz="1000" dirty="0" err="1"/>
              <a:t>COV_ipc_per_cell</a:t>
            </a:r>
            <a:r>
              <a:rPr lang="en-US" sz="1000" dirty="0"/>
              <a:t>; // @Record 'total number of COV genomes per </a:t>
            </a:r>
            <a:r>
              <a:rPr lang="en-US" sz="1000" dirty="0" err="1"/>
              <a:t>iPC</a:t>
            </a:r>
            <a:r>
              <a:rPr lang="en-US" sz="1000" dirty="0"/>
              <a:t> cell' {units: item/cell}</a:t>
            </a:r>
          </a:p>
          <a:p>
            <a:r>
              <a:rPr lang="en-US" sz="1000" dirty="0" err="1"/>
              <a:t>COV_vpc_per_cell</a:t>
            </a:r>
            <a:r>
              <a:rPr lang="en-US" sz="1000" dirty="0"/>
              <a:t> = </a:t>
            </a:r>
            <a:r>
              <a:rPr lang="en-US" sz="1000" dirty="0" err="1"/>
              <a:t>NA_pmole</a:t>
            </a:r>
            <a:r>
              <a:rPr lang="en-US" sz="1000" dirty="0"/>
              <a:t> * </a:t>
            </a:r>
            <a:r>
              <a:rPr lang="en-US" sz="1000" dirty="0" err="1"/>
              <a:t>COV_vpc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 per </a:t>
            </a:r>
            <a:r>
              <a:rPr lang="en-US" sz="1000" dirty="0" err="1"/>
              <a:t>vPC</a:t>
            </a:r>
            <a:r>
              <a:rPr lang="en-US" sz="1000" dirty="0"/>
              <a:t> cell' {units: item/cell}</a:t>
            </a:r>
          </a:p>
          <a:p>
            <a:r>
              <a:rPr lang="en-US" sz="1000" dirty="0" err="1"/>
              <a:t>COV_RNA_vpc_per_cell</a:t>
            </a:r>
            <a:r>
              <a:rPr lang="en-US" sz="1000" dirty="0"/>
              <a:t> = </a:t>
            </a:r>
            <a:r>
              <a:rPr lang="en-US" sz="1000" dirty="0" err="1"/>
              <a:t>NA_pmole</a:t>
            </a:r>
            <a:r>
              <a:rPr lang="en-US" sz="1000" dirty="0"/>
              <a:t> * </a:t>
            </a:r>
            <a:r>
              <a:rPr lang="en-US" sz="1000" dirty="0" err="1"/>
              <a:t>COV_RNA_vpc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COV_RNA per </a:t>
            </a:r>
            <a:r>
              <a:rPr lang="en-US" sz="1000" dirty="0" err="1"/>
              <a:t>vPC</a:t>
            </a:r>
            <a:r>
              <a:rPr lang="en-US" sz="1000" dirty="0"/>
              <a:t> cell' {units: item/cell}</a:t>
            </a:r>
          </a:p>
          <a:p>
            <a:r>
              <a:rPr lang="en-US" sz="1000" dirty="0" err="1"/>
              <a:t>COVass_vpc_per_cell</a:t>
            </a:r>
            <a:r>
              <a:rPr lang="en-US" sz="1000" dirty="0"/>
              <a:t> = </a:t>
            </a:r>
            <a:r>
              <a:rPr lang="en-US" sz="1000" dirty="0" err="1"/>
              <a:t>NA_pmole</a:t>
            </a:r>
            <a:r>
              <a:rPr lang="en-US" sz="1000" dirty="0"/>
              <a:t> * </a:t>
            </a:r>
            <a:r>
              <a:rPr lang="en-US" sz="1000" dirty="0" err="1"/>
              <a:t>COVass_vpc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a:t>
            </a:r>
            <a:r>
              <a:rPr lang="en-US" sz="1000" dirty="0" err="1"/>
              <a:t>COVass</a:t>
            </a:r>
            <a:r>
              <a:rPr lang="en-US" sz="1000" dirty="0"/>
              <a:t> per </a:t>
            </a:r>
            <a:r>
              <a:rPr lang="en-US" sz="1000" dirty="0" err="1"/>
              <a:t>vPC</a:t>
            </a:r>
            <a:r>
              <a:rPr lang="en-US" sz="1000" dirty="0"/>
              <a:t> cell' {units: item/cell}</a:t>
            </a:r>
          </a:p>
          <a:p>
            <a:r>
              <a:rPr lang="en-US" sz="1000" dirty="0" err="1"/>
              <a:t>COV_vpc_per_cell_tot</a:t>
            </a:r>
            <a:r>
              <a:rPr lang="en-US" sz="1000" dirty="0"/>
              <a:t> = COV_ACE2_vpc_per_cell + </a:t>
            </a:r>
            <a:r>
              <a:rPr lang="en-US" sz="1000" dirty="0" err="1"/>
              <a:t>COV_vpc_per_cell</a:t>
            </a:r>
            <a:r>
              <a:rPr lang="en-US" sz="1000" dirty="0"/>
              <a:t> + </a:t>
            </a:r>
            <a:r>
              <a:rPr lang="en-US" sz="1000" dirty="0" err="1"/>
              <a:t>COV_RNA_vpc_per_cell</a:t>
            </a:r>
            <a:r>
              <a:rPr lang="en-US" sz="1000" dirty="0"/>
              <a:t> + </a:t>
            </a:r>
            <a:r>
              <a:rPr lang="en-US" sz="1000" dirty="0" err="1"/>
              <a:t>COVass_vpc_per_cell</a:t>
            </a:r>
            <a:r>
              <a:rPr lang="en-US" sz="1000" dirty="0"/>
              <a:t>; // @Record 'total number of COV genomes per </a:t>
            </a:r>
            <a:r>
              <a:rPr lang="en-US" sz="1000" dirty="0" err="1"/>
              <a:t>vPC</a:t>
            </a:r>
            <a:r>
              <a:rPr lang="en-US" sz="1000" dirty="0"/>
              <a:t> cell' {units: item/cell}</a:t>
            </a:r>
          </a:p>
          <a:p>
            <a:r>
              <a:rPr lang="en-US" sz="1000" dirty="0" err="1"/>
              <a:t>COV_sgRNA_perc</a:t>
            </a:r>
            <a:r>
              <a:rPr lang="en-US" sz="1000" dirty="0"/>
              <a:t> = 100 * COV_RNA / (COV + COV_RNA); // @Record 'percent of actively transcribed </a:t>
            </a:r>
            <a:r>
              <a:rPr lang="en-US" sz="1000" dirty="0" err="1"/>
              <a:t>subgenomic</a:t>
            </a:r>
            <a:r>
              <a:rPr lang="en-US" sz="1000" dirty="0"/>
              <a:t> RNA of total (packed + unpacked) RNA in sputum samples taken from the patients' {units: UL</a:t>
            </a:r>
          </a:p>
        </p:txBody>
      </p:sp>
    </p:spTree>
    <p:extLst>
      <p:ext uri="{BB962C8B-B14F-4D97-AF65-F5344CB8AC3E}">
        <p14:creationId xmlns:p14="http://schemas.microsoft.com/office/powerpoint/2010/main" val="1077053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1BF381-66B2-43FA-897A-44DEB0055EA3}"/>
              </a:ext>
            </a:extLst>
          </p:cNvPr>
          <p:cNvSpPr>
            <a:spLocks noGrp="1"/>
          </p:cNvSpPr>
          <p:nvPr>
            <p:ph type="title"/>
          </p:nvPr>
        </p:nvSpPr>
        <p:spPr/>
        <p:txBody>
          <a:bodyPr/>
          <a:lstStyle/>
          <a:p>
            <a:r>
              <a:rPr lang="en-US" dirty="0"/>
              <a:t>Cells and virus in bulk phase</a:t>
            </a:r>
            <a:endParaRPr lang="ru-RU" dirty="0"/>
          </a:p>
        </p:txBody>
      </p:sp>
      <p:sp>
        <p:nvSpPr>
          <p:cNvPr id="3" name="Text Placeholder 2">
            <a:extLst>
              <a:ext uri="{FF2B5EF4-FFF2-40B4-BE49-F238E27FC236}">
                <a16:creationId xmlns:a16="http://schemas.microsoft.com/office/drawing/2014/main" xmlns="" id="{62FEB3F1-229C-4F42-9E5D-DAF020037F26}"/>
              </a:ext>
            </a:extLst>
          </p:cNvPr>
          <p:cNvSpPr>
            <a:spLocks noGrp="1"/>
          </p:cNvSpPr>
          <p:nvPr>
            <p:ph type="body" idx="1"/>
          </p:nvPr>
        </p:nvSpPr>
        <p:spPr/>
        <p:txBody>
          <a:bodyPr/>
          <a:lstStyle/>
          <a:p>
            <a:r>
              <a:rPr lang="en-US" dirty="0"/>
              <a:t>Diagnostic simulations of key model species and characteristics</a:t>
            </a:r>
            <a:endParaRPr lang="ru-RU" dirty="0"/>
          </a:p>
        </p:txBody>
      </p:sp>
      <p:sp>
        <p:nvSpPr>
          <p:cNvPr id="4" name="Slide Number Placeholder 3">
            <a:extLst>
              <a:ext uri="{FF2B5EF4-FFF2-40B4-BE49-F238E27FC236}">
                <a16:creationId xmlns:a16="http://schemas.microsoft.com/office/drawing/2014/main" xmlns="" id="{60214CFF-4ECD-4E4C-9AC6-D8758930DD45}"/>
              </a:ext>
            </a:extLst>
          </p:cNvPr>
          <p:cNvSpPr>
            <a:spLocks noGrp="1"/>
          </p:cNvSpPr>
          <p:nvPr>
            <p:ph type="sldNum" sz="quarter" idx="12"/>
          </p:nvPr>
        </p:nvSpPr>
        <p:spPr/>
        <p:txBody>
          <a:bodyPr/>
          <a:lstStyle/>
          <a:p>
            <a:fld id="{8D0E1ED9-1B5C-4060-9004-48CB920062D4}" type="slidenum">
              <a:rPr lang="ru-RU" smtClean="0"/>
              <a:pPr/>
              <a:t>49</a:t>
            </a:fld>
            <a:endParaRPr lang="ru-RU"/>
          </a:p>
        </p:txBody>
      </p:sp>
    </p:spTree>
    <p:extLst>
      <p:ext uri="{BB962C8B-B14F-4D97-AF65-F5344CB8AC3E}">
        <p14:creationId xmlns:p14="http://schemas.microsoft.com/office/powerpoint/2010/main" val="3215901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409FCD-A934-497E-8A5A-D566EBF17CDC}"/>
              </a:ext>
            </a:extLst>
          </p:cNvPr>
          <p:cNvSpPr>
            <a:spLocks noGrp="1"/>
          </p:cNvSpPr>
          <p:nvPr>
            <p:ph type="title"/>
          </p:nvPr>
        </p:nvSpPr>
        <p:spPr/>
        <p:txBody>
          <a:bodyPr>
            <a:normAutofit/>
          </a:bodyPr>
          <a:lstStyle/>
          <a:p>
            <a:r>
              <a:rPr lang="en-US" sz="2800" dirty="0"/>
              <a:t>Commit date: 21.05.12</a:t>
            </a:r>
            <a:br>
              <a:rPr lang="en-US" sz="2800" dirty="0"/>
            </a:br>
            <a:r>
              <a:rPr lang="en-US" sz="2800" dirty="0"/>
              <a:t/>
            </a:r>
            <a:br>
              <a:rPr lang="en-US" sz="2800" dirty="0"/>
            </a:br>
            <a:r>
              <a:rPr lang="en-US" sz="2800" dirty="0"/>
              <a:t>Commit name: initial version (VL_v0.1.0) of SARS-CoV-2 viral dynamics model</a:t>
            </a:r>
            <a:endParaRPr lang="ru-RU" sz="2800" dirty="0"/>
          </a:p>
        </p:txBody>
      </p:sp>
      <p:sp>
        <p:nvSpPr>
          <p:cNvPr id="3" name="Text Placeholder 2">
            <a:extLst>
              <a:ext uri="{FF2B5EF4-FFF2-40B4-BE49-F238E27FC236}">
                <a16:creationId xmlns:a16="http://schemas.microsoft.com/office/drawing/2014/main" xmlns="" id="{C33FC260-48D1-4607-9B82-D2CD2E577DB2}"/>
              </a:ext>
            </a:extLst>
          </p:cNvPr>
          <p:cNvSpPr>
            <a:spLocks noGrp="1"/>
          </p:cNvSpPr>
          <p:nvPr>
            <p:ph type="body" idx="1"/>
          </p:nvPr>
        </p:nvSpPr>
        <p:spPr/>
        <p:txBody>
          <a:bodyPr/>
          <a:lstStyle/>
          <a:p>
            <a:r>
              <a:rPr lang="en-US" dirty="0"/>
              <a:t>Aim: To develop a structure and to perform initial calibration of viral dynamics model for SARS-CoV-2</a:t>
            </a:r>
            <a:endParaRPr lang="ru-RU" dirty="0"/>
          </a:p>
        </p:txBody>
      </p:sp>
      <p:sp>
        <p:nvSpPr>
          <p:cNvPr id="4" name="Slide Number Placeholder 3">
            <a:extLst>
              <a:ext uri="{FF2B5EF4-FFF2-40B4-BE49-F238E27FC236}">
                <a16:creationId xmlns:a16="http://schemas.microsoft.com/office/drawing/2014/main" xmlns="" id="{B5E3C9EE-DEA7-4EF1-8145-1DF3D9BCBA61}"/>
              </a:ext>
            </a:extLst>
          </p:cNvPr>
          <p:cNvSpPr>
            <a:spLocks noGrp="1"/>
          </p:cNvSpPr>
          <p:nvPr>
            <p:ph type="sldNum" sz="quarter" idx="12"/>
          </p:nvPr>
        </p:nvSpPr>
        <p:spPr/>
        <p:txBody>
          <a:bodyPr/>
          <a:lstStyle/>
          <a:p>
            <a:fld id="{8D0E1ED9-1B5C-4060-9004-48CB920062D4}" type="slidenum">
              <a:rPr lang="ru-RU" smtClean="0"/>
              <a:pPr/>
              <a:t>5</a:t>
            </a:fld>
            <a:endParaRPr lang="ru-RU"/>
          </a:p>
        </p:txBody>
      </p:sp>
    </p:spTree>
    <p:extLst>
      <p:ext uri="{BB962C8B-B14F-4D97-AF65-F5344CB8AC3E}">
        <p14:creationId xmlns:p14="http://schemas.microsoft.com/office/powerpoint/2010/main" val="119349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in surfactant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50</a:t>
            </a:fld>
            <a:endParaRPr lang="ru-RU"/>
          </a:p>
        </p:txBody>
      </p:sp>
      <p:pic>
        <p:nvPicPr>
          <p:cNvPr id="6" name="Picture 5">
            <a:extLst>
              <a:ext uri="{FF2B5EF4-FFF2-40B4-BE49-F238E27FC236}">
                <a16:creationId xmlns:a16="http://schemas.microsoft.com/office/drawing/2014/main" xmlns="" id="{458412D6-0A5C-4C6F-9CCF-8629A9FE2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27" y="727569"/>
            <a:ext cx="6069952" cy="2886928"/>
          </a:xfrm>
          <a:prstGeom prst="rect">
            <a:avLst/>
          </a:prstGeom>
        </p:spPr>
      </p:pic>
      <p:pic>
        <p:nvPicPr>
          <p:cNvPr id="9" name="Picture 8">
            <a:extLst>
              <a:ext uri="{FF2B5EF4-FFF2-40B4-BE49-F238E27FC236}">
                <a16:creationId xmlns:a16="http://schemas.microsoft.com/office/drawing/2014/main" xmlns="" id="{4E44915C-EA37-4A62-8ACF-3AD1A54CA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27" y="3614497"/>
            <a:ext cx="6069952" cy="2886928"/>
          </a:xfrm>
          <a:prstGeom prst="rect">
            <a:avLst/>
          </a:prstGeom>
        </p:spPr>
      </p:pic>
      <p:sp>
        <p:nvSpPr>
          <p:cNvPr id="15" name="TextBox 14">
            <a:extLst>
              <a:ext uri="{FF2B5EF4-FFF2-40B4-BE49-F238E27FC236}">
                <a16:creationId xmlns:a16="http://schemas.microsoft.com/office/drawing/2014/main" xmlns="" id="{E36805B7-BD89-4712-BF44-A5736A6534E7}"/>
              </a:ext>
            </a:extLst>
          </p:cNvPr>
          <p:cNvSpPr txBox="1"/>
          <p:nvPr/>
        </p:nvSpPr>
        <p:spPr>
          <a:xfrm>
            <a:off x="1226446" y="1001482"/>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sp>
        <p:nvSpPr>
          <p:cNvPr id="16" name="TextBox 15">
            <a:extLst>
              <a:ext uri="{FF2B5EF4-FFF2-40B4-BE49-F238E27FC236}">
                <a16:creationId xmlns:a16="http://schemas.microsoft.com/office/drawing/2014/main" xmlns="" id="{DFF4B73F-A595-476B-B62C-64CF79E08D6B}"/>
              </a:ext>
            </a:extLst>
          </p:cNvPr>
          <p:cNvSpPr txBox="1"/>
          <p:nvPr/>
        </p:nvSpPr>
        <p:spPr>
          <a:xfrm>
            <a:off x="2579386" y="4047560"/>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sp>
        <p:nvSpPr>
          <p:cNvPr id="11" name="TextBox 10">
            <a:extLst>
              <a:ext uri="{FF2B5EF4-FFF2-40B4-BE49-F238E27FC236}">
                <a16:creationId xmlns:a16="http://schemas.microsoft.com/office/drawing/2014/main" xmlns="" id="{16B93C97-F383-4AD2-8A32-71E5BA968487}"/>
              </a:ext>
            </a:extLst>
          </p:cNvPr>
          <p:cNvSpPr txBox="1"/>
          <p:nvPr/>
        </p:nvSpPr>
        <p:spPr>
          <a:xfrm>
            <a:off x="6660088" y="1001482"/>
            <a:ext cx="238127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 COV is  very rapidly consumed from the bulk phase: 1e-5 day = 0.86 sec</a:t>
            </a:r>
          </a:p>
          <a:p>
            <a:pPr marL="285750" indent="-285750">
              <a:buFont typeface="Arial" panose="020B0604020202020204" pitchFamily="34" charset="0"/>
              <a:buChar char="•"/>
            </a:pPr>
            <a:r>
              <a:rPr lang="en-US" dirty="0"/>
              <a:t>It took about 5 days to start to observe increase in bulk phase COV </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1039959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51</a:t>
            </a:fld>
            <a:endParaRPr lang="ru-RU"/>
          </a:p>
        </p:txBody>
      </p:sp>
      <p:pic>
        <p:nvPicPr>
          <p:cNvPr id="5" name="Picture 4">
            <a:extLst>
              <a:ext uri="{FF2B5EF4-FFF2-40B4-BE49-F238E27FC236}">
                <a16:creationId xmlns:a16="http://schemas.microsoft.com/office/drawing/2014/main" xmlns="" id="{A75E3EBE-EA24-4C69-BD61-9EF336BE4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7"/>
            <a:ext cx="4572000" cy="2174488"/>
          </a:xfrm>
          <a:prstGeom prst="rect">
            <a:avLst/>
          </a:prstGeom>
        </p:spPr>
      </p:pic>
      <p:pic>
        <p:nvPicPr>
          <p:cNvPr id="7" name="Picture 6">
            <a:extLst>
              <a:ext uri="{FF2B5EF4-FFF2-40B4-BE49-F238E27FC236}">
                <a16:creationId xmlns:a16="http://schemas.microsoft.com/office/drawing/2014/main" xmlns="" id="{8D161C42-7B4A-47DA-8265-E818746E4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3" cy="2174489"/>
          </a:xfrm>
          <a:prstGeom prst="rect">
            <a:avLst/>
          </a:prstGeom>
        </p:spPr>
      </p:pic>
      <p:pic>
        <p:nvPicPr>
          <p:cNvPr id="11" name="Picture 10">
            <a:extLst>
              <a:ext uri="{FF2B5EF4-FFF2-40B4-BE49-F238E27FC236}">
                <a16:creationId xmlns:a16="http://schemas.microsoft.com/office/drawing/2014/main" xmlns="" id="{E68CD04E-3801-43DF-8E35-A2D05CCB9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12618"/>
            <a:ext cx="4572000" cy="2174488"/>
          </a:xfrm>
          <a:prstGeom prst="rect">
            <a:avLst/>
          </a:prstGeom>
        </p:spPr>
      </p:pic>
      <p:pic>
        <p:nvPicPr>
          <p:cNvPr id="16" name="Picture 15">
            <a:extLst>
              <a:ext uri="{FF2B5EF4-FFF2-40B4-BE49-F238E27FC236}">
                <a16:creationId xmlns:a16="http://schemas.microsoft.com/office/drawing/2014/main" xmlns="" id="{5AF9FE8D-5BA4-4F6B-A763-D3C8055CD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12618"/>
            <a:ext cx="4572000" cy="2174488"/>
          </a:xfrm>
          <a:prstGeom prst="rect">
            <a:avLst/>
          </a:prstGeom>
        </p:spPr>
      </p:pic>
      <p:sp>
        <p:nvSpPr>
          <p:cNvPr id="18" name="TextBox 17">
            <a:extLst>
              <a:ext uri="{FF2B5EF4-FFF2-40B4-BE49-F238E27FC236}">
                <a16:creationId xmlns:a16="http://schemas.microsoft.com/office/drawing/2014/main" xmlns="" id="{31EB7C67-3F7F-406D-BF4B-B7F3BCC88538}"/>
              </a:ext>
            </a:extLst>
          </p:cNvPr>
          <p:cNvSpPr txBox="1"/>
          <p:nvPr/>
        </p:nvSpPr>
        <p:spPr>
          <a:xfrm>
            <a:off x="535982" y="165189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
        <p:nvSpPr>
          <p:cNvPr id="19" name="TextBox 18">
            <a:extLst>
              <a:ext uri="{FF2B5EF4-FFF2-40B4-BE49-F238E27FC236}">
                <a16:creationId xmlns:a16="http://schemas.microsoft.com/office/drawing/2014/main" xmlns="" id="{533EC405-128C-4D2D-8646-05D49DDF1F6B}"/>
              </a:ext>
            </a:extLst>
          </p:cNvPr>
          <p:cNvSpPr txBox="1"/>
          <p:nvPr/>
        </p:nvSpPr>
        <p:spPr>
          <a:xfrm>
            <a:off x="218958" y="5223019"/>
            <a:ext cx="8706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Total PC declines more than 100 folds when initial virus concentration is above threshold. </a:t>
            </a:r>
            <a:r>
              <a:rPr lang="en-US" dirty="0">
                <a:solidFill>
                  <a:srgbClr val="FF0000"/>
                </a:solidFill>
              </a:rPr>
              <a:t>Looks strange if we consider that virus affect whole lung!</a:t>
            </a:r>
          </a:p>
          <a:p>
            <a:pPr marL="285750" indent="-285750">
              <a:buFont typeface="Arial" panose="020B0604020202020204" pitchFamily="34" charset="0"/>
              <a:buChar char="•"/>
            </a:pPr>
            <a:r>
              <a:rPr lang="en-US" dirty="0"/>
              <a:t>Total PC declines slightly if initial virus concentration is below threshold</a:t>
            </a:r>
          </a:p>
          <a:p>
            <a:pPr marL="285750" indent="-285750">
              <a:buFont typeface="Arial" panose="020B0604020202020204" pitchFamily="34" charset="0"/>
              <a:buChar char="•"/>
            </a:pPr>
            <a:r>
              <a:rPr lang="en-US" dirty="0"/>
              <a:t>Replenishment of PC cells takes about 80-90 days</a:t>
            </a:r>
            <a:endParaRPr lang="ru-RU" dirty="0"/>
          </a:p>
        </p:txBody>
      </p:sp>
    </p:spTree>
    <p:extLst>
      <p:ext uri="{BB962C8B-B14F-4D97-AF65-F5344CB8AC3E}">
        <p14:creationId xmlns:p14="http://schemas.microsoft.com/office/powerpoint/2010/main" val="3792715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2518" y="294506"/>
            <a:ext cx="8610184" cy="507710"/>
          </a:xfrm>
        </p:spPr>
        <p:txBody>
          <a:bodyPr>
            <a:normAutofit/>
          </a:bodyPr>
          <a:lstStyle/>
          <a:p>
            <a:r>
              <a:rPr lang="en-US" dirty="0"/>
              <a:t>Simulations: % of PC, </a:t>
            </a:r>
            <a:r>
              <a:rPr lang="en-US" dirty="0" err="1"/>
              <a:t>iPC</a:t>
            </a:r>
            <a:r>
              <a:rPr lang="en-US" dirty="0"/>
              <a:t>, </a:t>
            </a:r>
            <a:r>
              <a:rPr lang="en-US" dirty="0" err="1"/>
              <a:t>vPC</a:t>
            </a:r>
            <a:r>
              <a:rPr lang="en-US" dirty="0"/>
              <a:t> of </a:t>
            </a:r>
            <a:r>
              <a:rPr lang="en-US" dirty="0" err="1"/>
              <a:t>PC_tot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52</a:t>
            </a:fld>
            <a:endParaRPr lang="ru-RU"/>
          </a:p>
        </p:txBody>
      </p:sp>
      <p:pic>
        <p:nvPicPr>
          <p:cNvPr id="6" name="Picture 5">
            <a:extLst>
              <a:ext uri="{FF2B5EF4-FFF2-40B4-BE49-F238E27FC236}">
                <a16:creationId xmlns:a16="http://schemas.microsoft.com/office/drawing/2014/main" xmlns="" id="{FE79B807-6DE6-4F23-AD44-792DB9762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9195"/>
            <a:ext cx="5318449" cy="2580498"/>
          </a:xfrm>
          <a:prstGeom prst="rect">
            <a:avLst/>
          </a:prstGeom>
        </p:spPr>
      </p:pic>
      <p:pic>
        <p:nvPicPr>
          <p:cNvPr id="9" name="Picture 8">
            <a:extLst>
              <a:ext uri="{FF2B5EF4-FFF2-40B4-BE49-F238E27FC236}">
                <a16:creationId xmlns:a16="http://schemas.microsoft.com/office/drawing/2014/main" xmlns="" id="{335AD3EC-57F9-4FE0-BA0F-B8BF53178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88" y="766942"/>
            <a:ext cx="4758612" cy="2580498"/>
          </a:xfrm>
          <a:prstGeom prst="rect">
            <a:avLst/>
          </a:prstGeom>
        </p:spPr>
      </p:pic>
      <p:pic>
        <p:nvPicPr>
          <p:cNvPr id="15" name="Picture 14">
            <a:extLst>
              <a:ext uri="{FF2B5EF4-FFF2-40B4-BE49-F238E27FC236}">
                <a16:creationId xmlns:a16="http://schemas.microsoft.com/office/drawing/2014/main" xmlns="" id="{6A9150CA-2147-479A-BD95-4267A7FD7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347440"/>
            <a:ext cx="5318449" cy="2529506"/>
          </a:xfrm>
          <a:prstGeom prst="rect">
            <a:avLst/>
          </a:prstGeom>
        </p:spPr>
      </p:pic>
      <p:pic>
        <p:nvPicPr>
          <p:cNvPr id="17" name="Picture 16">
            <a:extLst>
              <a:ext uri="{FF2B5EF4-FFF2-40B4-BE49-F238E27FC236}">
                <a16:creationId xmlns:a16="http://schemas.microsoft.com/office/drawing/2014/main" xmlns="" id="{996906AC-33B7-465A-9279-7AA3B2902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389" y="3347440"/>
            <a:ext cx="4758612" cy="2529506"/>
          </a:xfrm>
          <a:prstGeom prst="rect">
            <a:avLst/>
          </a:prstGeom>
        </p:spPr>
      </p:pic>
      <p:sp>
        <p:nvSpPr>
          <p:cNvPr id="19" name="TextBox 18">
            <a:extLst>
              <a:ext uri="{FF2B5EF4-FFF2-40B4-BE49-F238E27FC236}">
                <a16:creationId xmlns:a16="http://schemas.microsoft.com/office/drawing/2014/main" xmlns="" id="{23FAC3AD-DB8D-4CE3-A458-0B286A33C25F}"/>
              </a:ext>
            </a:extLst>
          </p:cNvPr>
          <p:cNvSpPr txBox="1"/>
          <p:nvPr/>
        </p:nvSpPr>
        <p:spPr>
          <a:xfrm>
            <a:off x="1153995" y="700660"/>
            <a:ext cx="2828595" cy="369332"/>
          </a:xfrm>
          <a:prstGeom prst="rect">
            <a:avLst/>
          </a:prstGeom>
          <a:noFill/>
        </p:spPr>
        <p:txBody>
          <a:bodyPr wrap="none" rtlCol="0">
            <a:spAutoFit/>
          </a:bodyPr>
          <a:lstStyle/>
          <a:p>
            <a:r>
              <a:rPr lang="en-US" b="1" dirty="0" err="1"/>
              <a:t>COVinit</a:t>
            </a:r>
            <a:r>
              <a:rPr lang="en-US" b="1" dirty="0"/>
              <a:t>=843 copies/mL</a:t>
            </a:r>
          </a:p>
        </p:txBody>
      </p:sp>
      <p:sp>
        <p:nvSpPr>
          <p:cNvPr id="20" name="TextBox 19">
            <a:extLst>
              <a:ext uri="{FF2B5EF4-FFF2-40B4-BE49-F238E27FC236}">
                <a16:creationId xmlns:a16="http://schemas.microsoft.com/office/drawing/2014/main" xmlns="" id="{2FA4A92E-B0B7-4BC4-AEB9-309CC75DE869}"/>
              </a:ext>
            </a:extLst>
          </p:cNvPr>
          <p:cNvSpPr txBox="1"/>
          <p:nvPr/>
        </p:nvSpPr>
        <p:spPr>
          <a:xfrm>
            <a:off x="5309227" y="703767"/>
            <a:ext cx="2940805" cy="369332"/>
          </a:xfrm>
          <a:prstGeom prst="rect">
            <a:avLst/>
          </a:prstGeom>
          <a:noFill/>
        </p:spPr>
        <p:txBody>
          <a:bodyPr wrap="none" rtlCol="0">
            <a:spAutoFit/>
          </a:bodyPr>
          <a:lstStyle/>
          <a:p>
            <a:r>
              <a:rPr lang="en-US" b="1" dirty="0" err="1"/>
              <a:t>COVinit</a:t>
            </a:r>
            <a:r>
              <a:rPr lang="en-US" b="1" dirty="0"/>
              <a:t>=1685 copies/mL</a:t>
            </a:r>
          </a:p>
        </p:txBody>
      </p:sp>
      <p:sp>
        <p:nvSpPr>
          <p:cNvPr id="21" name="TextBox 20">
            <a:extLst>
              <a:ext uri="{FF2B5EF4-FFF2-40B4-BE49-F238E27FC236}">
                <a16:creationId xmlns:a16="http://schemas.microsoft.com/office/drawing/2014/main" xmlns="" id="{852096A5-26DB-4542-B265-E8DAEE6F00C3}"/>
              </a:ext>
            </a:extLst>
          </p:cNvPr>
          <p:cNvSpPr txBox="1"/>
          <p:nvPr/>
        </p:nvSpPr>
        <p:spPr>
          <a:xfrm>
            <a:off x="1075556" y="3278905"/>
            <a:ext cx="2953629" cy="369332"/>
          </a:xfrm>
          <a:prstGeom prst="rect">
            <a:avLst/>
          </a:prstGeom>
          <a:noFill/>
        </p:spPr>
        <p:txBody>
          <a:bodyPr wrap="none" rtlCol="0">
            <a:spAutoFit/>
          </a:bodyPr>
          <a:lstStyle/>
          <a:p>
            <a:r>
              <a:rPr lang="en-US" b="1" dirty="0" err="1"/>
              <a:t>COVinit</a:t>
            </a:r>
            <a:r>
              <a:rPr lang="en-US" b="1" dirty="0"/>
              <a:t>=3370 copies/mL</a:t>
            </a:r>
          </a:p>
        </p:txBody>
      </p:sp>
      <p:sp>
        <p:nvSpPr>
          <p:cNvPr id="22" name="TextBox 21">
            <a:extLst>
              <a:ext uri="{FF2B5EF4-FFF2-40B4-BE49-F238E27FC236}">
                <a16:creationId xmlns:a16="http://schemas.microsoft.com/office/drawing/2014/main" xmlns="" id="{554DEA5E-52E6-48F8-9C74-CFD4810D26D4}"/>
              </a:ext>
            </a:extLst>
          </p:cNvPr>
          <p:cNvSpPr txBox="1"/>
          <p:nvPr/>
        </p:nvSpPr>
        <p:spPr>
          <a:xfrm>
            <a:off x="5239849" y="3278905"/>
            <a:ext cx="2959080" cy="369332"/>
          </a:xfrm>
          <a:prstGeom prst="rect">
            <a:avLst/>
          </a:prstGeom>
          <a:noFill/>
        </p:spPr>
        <p:txBody>
          <a:bodyPr wrap="none" rtlCol="0">
            <a:spAutoFit/>
          </a:bodyPr>
          <a:lstStyle/>
          <a:p>
            <a:r>
              <a:rPr lang="en-US" b="1" dirty="0" err="1"/>
              <a:t>COVinit</a:t>
            </a:r>
            <a:r>
              <a:rPr lang="en-US" b="1" dirty="0"/>
              <a:t>=6740 copies/mL</a:t>
            </a:r>
          </a:p>
        </p:txBody>
      </p:sp>
      <p:sp>
        <p:nvSpPr>
          <p:cNvPr id="23" name="TextBox 22">
            <a:extLst>
              <a:ext uri="{FF2B5EF4-FFF2-40B4-BE49-F238E27FC236}">
                <a16:creationId xmlns:a16="http://schemas.microsoft.com/office/drawing/2014/main" xmlns="" id="{DDDBB949-07B5-4F1E-BFFD-C01372374BDD}"/>
              </a:ext>
            </a:extLst>
          </p:cNvPr>
          <p:cNvSpPr txBox="1"/>
          <p:nvPr/>
        </p:nvSpPr>
        <p:spPr>
          <a:xfrm>
            <a:off x="666341" y="1059297"/>
            <a:ext cx="1886029" cy="369332"/>
          </a:xfrm>
          <a:prstGeom prst="rect">
            <a:avLst/>
          </a:prstGeom>
          <a:noFill/>
        </p:spPr>
        <p:txBody>
          <a:bodyPr wrap="none" rtlCol="0">
            <a:spAutoFit/>
          </a:bodyPr>
          <a:lstStyle/>
          <a:p>
            <a:r>
              <a:rPr lang="en-US" dirty="0">
                <a:solidFill>
                  <a:srgbClr val="00B050"/>
                </a:solidFill>
              </a:rPr>
              <a:t>below threshold</a:t>
            </a:r>
            <a:endParaRPr lang="ru-RU" dirty="0">
              <a:solidFill>
                <a:srgbClr val="00B050"/>
              </a:solidFill>
            </a:endParaRPr>
          </a:p>
        </p:txBody>
      </p:sp>
      <p:sp>
        <p:nvSpPr>
          <p:cNvPr id="24" name="TextBox 23">
            <a:extLst>
              <a:ext uri="{FF2B5EF4-FFF2-40B4-BE49-F238E27FC236}">
                <a16:creationId xmlns:a16="http://schemas.microsoft.com/office/drawing/2014/main" xmlns="" id="{6E49347D-86F4-4B25-AFBB-CAAEF983A963}"/>
              </a:ext>
            </a:extLst>
          </p:cNvPr>
          <p:cNvSpPr txBox="1"/>
          <p:nvPr/>
        </p:nvSpPr>
        <p:spPr>
          <a:xfrm>
            <a:off x="4915137" y="1047117"/>
            <a:ext cx="1886029" cy="369332"/>
          </a:xfrm>
          <a:prstGeom prst="rect">
            <a:avLst/>
          </a:prstGeom>
          <a:noFill/>
        </p:spPr>
        <p:txBody>
          <a:bodyPr wrap="none" rtlCol="0">
            <a:spAutoFit/>
          </a:bodyPr>
          <a:lstStyle/>
          <a:p>
            <a:r>
              <a:rPr lang="en-US" dirty="0">
                <a:solidFill>
                  <a:srgbClr val="00B050"/>
                </a:solidFill>
              </a:rPr>
              <a:t>below threshold</a:t>
            </a:r>
            <a:endParaRPr lang="ru-RU" dirty="0">
              <a:solidFill>
                <a:srgbClr val="00B050"/>
              </a:solidFill>
            </a:endParaRPr>
          </a:p>
        </p:txBody>
      </p:sp>
      <p:sp>
        <p:nvSpPr>
          <p:cNvPr id="25" name="TextBox 24">
            <a:extLst>
              <a:ext uri="{FF2B5EF4-FFF2-40B4-BE49-F238E27FC236}">
                <a16:creationId xmlns:a16="http://schemas.microsoft.com/office/drawing/2014/main" xmlns="" id="{EDD908E2-8692-4F86-96CC-122CABC1A9FD}"/>
              </a:ext>
            </a:extLst>
          </p:cNvPr>
          <p:cNvSpPr txBox="1"/>
          <p:nvPr/>
        </p:nvSpPr>
        <p:spPr>
          <a:xfrm>
            <a:off x="2335941" y="5096018"/>
            <a:ext cx="1871346" cy="369332"/>
          </a:xfrm>
          <a:prstGeom prst="rect">
            <a:avLst/>
          </a:prstGeom>
          <a:noFill/>
        </p:spPr>
        <p:txBody>
          <a:bodyPr wrap="none" rtlCol="0">
            <a:spAutoFit/>
          </a:bodyPr>
          <a:lstStyle/>
          <a:p>
            <a:r>
              <a:rPr lang="en-US" dirty="0">
                <a:solidFill>
                  <a:srgbClr val="FF0000"/>
                </a:solidFill>
              </a:rPr>
              <a:t>above threshold</a:t>
            </a:r>
            <a:endParaRPr lang="ru-RU" dirty="0">
              <a:solidFill>
                <a:srgbClr val="FF0000"/>
              </a:solidFill>
            </a:endParaRPr>
          </a:p>
        </p:txBody>
      </p:sp>
      <p:sp>
        <p:nvSpPr>
          <p:cNvPr id="26" name="TextBox 25">
            <a:extLst>
              <a:ext uri="{FF2B5EF4-FFF2-40B4-BE49-F238E27FC236}">
                <a16:creationId xmlns:a16="http://schemas.microsoft.com/office/drawing/2014/main" xmlns="" id="{139D6C8E-077A-4081-8763-FF67B22DF8EC}"/>
              </a:ext>
            </a:extLst>
          </p:cNvPr>
          <p:cNvSpPr txBox="1"/>
          <p:nvPr/>
        </p:nvSpPr>
        <p:spPr>
          <a:xfrm>
            <a:off x="6327583" y="5067548"/>
            <a:ext cx="1871346" cy="369332"/>
          </a:xfrm>
          <a:prstGeom prst="rect">
            <a:avLst/>
          </a:prstGeom>
          <a:noFill/>
        </p:spPr>
        <p:txBody>
          <a:bodyPr wrap="none" rtlCol="0">
            <a:spAutoFit/>
          </a:bodyPr>
          <a:lstStyle/>
          <a:p>
            <a:r>
              <a:rPr lang="en-US" dirty="0">
                <a:solidFill>
                  <a:srgbClr val="FF0000"/>
                </a:solidFill>
              </a:rPr>
              <a:t>above threshold</a:t>
            </a:r>
            <a:endParaRPr lang="ru-RU" dirty="0">
              <a:solidFill>
                <a:srgbClr val="FF0000"/>
              </a:solidFill>
            </a:endParaRPr>
          </a:p>
        </p:txBody>
      </p:sp>
      <p:sp>
        <p:nvSpPr>
          <p:cNvPr id="27" name="TextBox 26">
            <a:extLst>
              <a:ext uri="{FF2B5EF4-FFF2-40B4-BE49-F238E27FC236}">
                <a16:creationId xmlns:a16="http://schemas.microsoft.com/office/drawing/2014/main" xmlns="" id="{63C2E6AE-EB11-475E-ABBC-DB7F7F3EB0D0}"/>
              </a:ext>
            </a:extLst>
          </p:cNvPr>
          <p:cNvSpPr txBox="1"/>
          <p:nvPr/>
        </p:nvSpPr>
        <p:spPr>
          <a:xfrm>
            <a:off x="218958" y="5941476"/>
            <a:ext cx="8706084"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day 10 or nearby almost all 100% of PC are in </a:t>
            </a:r>
            <a:r>
              <a:rPr lang="en-US" dirty="0" err="1"/>
              <a:t>vPC</a:t>
            </a:r>
            <a:r>
              <a:rPr lang="en-US" dirty="0"/>
              <a:t> state when initial virus concentration is above threshold.</a:t>
            </a:r>
          </a:p>
        </p:txBody>
      </p:sp>
    </p:spTree>
    <p:extLst>
      <p:ext uri="{BB962C8B-B14F-4D97-AF65-F5344CB8AC3E}">
        <p14:creationId xmlns:p14="http://schemas.microsoft.com/office/powerpoint/2010/main" val="2182199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D571E6-D4E2-4AE3-8E98-218E5E98495D}"/>
              </a:ext>
            </a:extLst>
          </p:cNvPr>
          <p:cNvSpPr>
            <a:spLocks noGrp="1"/>
          </p:cNvSpPr>
          <p:nvPr>
            <p:ph type="title"/>
          </p:nvPr>
        </p:nvSpPr>
        <p:spPr/>
        <p:txBody>
          <a:bodyPr/>
          <a:lstStyle/>
          <a:p>
            <a:r>
              <a:rPr lang="en-US" dirty="0"/>
              <a:t>ACE2 on cell surface</a:t>
            </a:r>
            <a:endParaRPr lang="ru-RU" dirty="0"/>
          </a:p>
        </p:txBody>
      </p:sp>
      <p:sp>
        <p:nvSpPr>
          <p:cNvPr id="3" name="Text Placeholder 2">
            <a:extLst>
              <a:ext uri="{FF2B5EF4-FFF2-40B4-BE49-F238E27FC236}">
                <a16:creationId xmlns:a16="http://schemas.microsoft.com/office/drawing/2014/main" xmlns="" id="{5E908F9F-5181-4F24-AC97-631472E557AD}"/>
              </a:ext>
            </a:extLst>
          </p:cNvPr>
          <p:cNvSpPr>
            <a:spLocks noGrp="1"/>
          </p:cNvSpPr>
          <p:nvPr>
            <p:ph type="body" idx="1"/>
          </p:nvPr>
        </p:nvSpPr>
        <p:spPr/>
        <p:txBody>
          <a:bodyPr/>
          <a:lstStyle/>
          <a:p>
            <a:r>
              <a:rPr lang="en-US" dirty="0"/>
              <a:t>Diagnostic simulations of key model species and characteristics</a:t>
            </a:r>
            <a:endParaRPr lang="ru-RU" dirty="0"/>
          </a:p>
          <a:p>
            <a:endParaRPr lang="ru-RU" dirty="0"/>
          </a:p>
        </p:txBody>
      </p:sp>
      <p:sp>
        <p:nvSpPr>
          <p:cNvPr id="4" name="Slide Number Placeholder 3">
            <a:extLst>
              <a:ext uri="{FF2B5EF4-FFF2-40B4-BE49-F238E27FC236}">
                <a16:creationId xmlns:a16="http://schemas.microsoft.com/office/drawing/2014/main" xmlns="" id="{41D1849F-D011-4207-B5EE-67B6C180C3AC}"/>
              </a:ext>
            </a:extLst>
          </p:cNvPr>
          <p:cNvSpPr>
            <a:spLocks noGrp="1"/>
          </p:cNvSpPr>
          <p:nvPr>
            <p:ph type="sldNum" sz="quarter" idx="12"/>
          </p:nvPr>
        </p:nvSpPr>
        <p:spPr/>
        <p:txBody>
          <a:bodyPr/>
          <a:lstStyle/>
          <a:p>
            <a:fld id="{8D0E1ED9-1B5C-4060-9004-48CB920062D4}" type="slidenum">
              <a:rPr lang="ru-RU" smtClean="0"/>
              <a:pPr/>
              <a:t>53</a:t>
            </a:fld>
            <a:endParaRPr lang="ru-RU"/>
          </a:p>
        </p:txBody>
      </p:sp>
    </p:spTree>
    <p:extLst>
      <p:ext uri="{BB962C8B-B14F-4D97-AF65-F5344CB8AC3E}">
        <p14:creationId xmlns:p14="http://schemas.microsoft.com/office/powerpoint/2010/main" val="3045413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Simulations: free and total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54</a:t>
            </a:fld>
            <a:endParaRPr lang="ru-RU"/>
          </a:p>
        </p:txBody>
      </p:sp>
      <p:pic>
        <p:nvPicPr>
          <p:cNvPr id="5" name="Picture 4">
            <a:extLst>
              <a:ext uri="{FF2B5EF4-FFF2-40B4-BE49-F238E27FC236}">
                <a16:creationId xmlns:a16="http://schemas.microsoft.com/office/drawing/2014/main" xmlns="" id="{0419AE10-979C-46FC-A582-23A0BD330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2571"/>
            <a:ext cx="3715881" cy="1930950"/>
          </a:xfrm>
          <a:prstGeom prst="rect">
            <a:avLst/>
          </a:prstGeom>
        </p:spPr>
      </p:pic>
      <p:pic>
        <p:nvPicPr>
          <p:cNvPr id="8" name="Picture 7">
            <a:extLst>
              <a:ext uri="{FF2B5EF4-FFF2-40B4-BE49-F238E27FC236}">
                <a16:creationId xmlns:a16="http://schemas.microsoft.com/office/drawing/2014/main" xmlns="" id="{EC08A205-BE75-4D35-9F0D-1C5D0188F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4894"/>
            <a:ext cx="3715883" cy="1930950"/>
          </a:xfrm>
          <a:prstGeom prst="rect">
            <a:avLst/>
          </a:prstGeom>
        </p:spPr>
      </p:pic>
      <p:pic>
        <p:nvPicPr>
          <p:cNvPr id="12" name="Picture 11">
            <a:extLst>
              <a:ext uri="{FF2B5EF4-FFF2-40B4-BE49-F238E27FC236}">
                <a16:creationId xmlns:a16="http://schemas.microsoft.com/office/drawing/2014/main" xmlns="" id="{D0CF10AC-B805-4556-B05A-1C642EDBF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47886"/>
            <a:ext cx="3710419" cy="1859652"/>
          </a:xfrm>
          <a:prstGeom prst="rect">
            <a:avLst/>
          </a:prstGeom>
        </p:spPr>
      </p:pic>
      <p:pic>
        <p:nvPicPr>
          <p:cNvPr id="17" name="Picture 16">
            <a:extLst>
              <a:ext uri="{FF2B5EF4-FFF2-40B4-BE49-F238E27FC236}">
                <a16:creationId xmlns:a16="http://schemas.microsoft.com/office/drawing/2014/main" xmlns="" id="{3B0E799E-9353-4A45-8DA6-68C78A607E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0418" y="704308"/>
            <a:ext cx="4059947" cy="1930950"/>
          </a:xfrm>
          <a:prstGeom prst="rect">
            <a:avLst/>
          </a:prstGeom>
        </p:spPr>
      </p:pic>
      <p:pic>
        <p:nvPicPr>
          <p:cNvPr id="19" name="Picture 18">
            <a:extLst>
              <a:ext uri="{FF2B5EF4-FFF2-40B4-BE49-F238E27FC236}">
                <a16:creationId xmlns:a16="http://schemas.microsoft.com/office/drawing/2014/main" xmlns="" id="{52211CCD-00C5-4179-B9CE-86AA4D89D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8842" y="2450577"/>
            <a:ext cx="4059945" cy="1965267"/>
          </a:xfrm>
          <a:prstGeom prst="rect">
            <a:avLst/>
          </a:prstGeom>
        </p:spPr>
      </p:pic>
      <p:pic>
        <p:nvPicPr>
          <p:cNvPr id="21" name="Picture 20">
            <a:extLst>
              <a:ext uri="{FF2B5EF4-FFF2-40B4-BE49-F238E27FC236}">
                <a16:creationId xmlns:a16="http://schemas.microsoft.com/office/drawing/2014/main" xmlns="" id="{009BC3CE-2999-4B41-94D0-BBD5B8D800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8842" y="4247886"/>
            <a:ext cx="4051523" cy="1859652"/>
          </a:xfrm>
          <a:prstGeom prst="rect">
            <a:avLst/>
          </a:prstGeom>
        </p:spPr>
      </p:pic>
      <p:sp>
        <p:nvSpPr>
          <p:cNvPr id="22" name="TextBox 21">
            <a:extLst>
              <a:ext uri="{FF2B5EF4-FFF2-40B4-BE49-F238E27FC236}">
                <a16:creationId xmlns:a16="http://schemas.microsoft.com/office/drawing/2014/main" xmlns="" id="{282601D6-1103-4E70-8D72-27DBF6E3BE8A}"/>
              </a:ext>
            </a:extLst>
          </p:cNvPr>
          <p:cNvSpPr txBox="1"/>
          <p:nvPr/>
        </p:nvSpPr>
        <p:spPr>
          <a:xfrm>
            <a:off x="5929309" y="92395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
        <p:nvSpPr>
          <p:cNvPr id="23" name="TextBox 22">
            <a:extLst>
              <a:ext uri="{FF2B5EF4-FFF2-40B4-BE49-F238E27FC236}">
                <a16:creationId xmlns:a16="http://schemas.microsoft.com/office/drawing/2014/main" xmlns="" id="{7EFCED9D-F7AC-4EB1-9530-3D6FA6F2D3A3}"/>
              </a:ext>
            </a:extLst>
          </p:cNvPr>
          <p:cNvSpPr txBox="1"/>
          <p:nvPr/>
        </p:nvSpPr>
        <p:spPr>
          <a:xfrm>
            <a:off x="218958" y="6090772"/>
            <a:ext cx="870608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Total ACE2 concentration increases before day 10 if “inoculum” is above threshold</a:t>
            </a:r>
          </a:p>
          <a:p>
            <a:pPr marL="285750" indent="-285750">
              <a:buFont typeface="Arial" panose="020B0604020202020204" pitchFamily="34" charset="0"/>
              <a:buChar char="•"/>
            </a:pPr>
            <a:r>
              <a:rPr lang="en-US" sz="1600" dirty="0"/>
              <a:t>The increase is higher in PC than in </a:t>
            </a:r>
            <a:r>
              <a:rPr lang="en-US" sz="1600" dirty="0" err="1"/>
              <a:t>iPC</a:t>
            </a:r>
            <a:r>
              <a:rPr lang="en-US" sz="1600" dirty="0"/>
              <a:t> and </a:t>
            </a:r>
            <a:r>
              <a:rPr lang="en-US" sz="1600" dirty="0" err="1"/>
              <a:t>vPC</a:t>
            </a:r>
            <a:r>
              <a:rPr lang="en-US" sz="1600" dirty="0"/>
              <a:t> </a:t>
            </a:r>
          </a:p>
        </p:txBody>
      </p:sp>
    </p:spTree>
    <p:extLst>
      <p:ext uri="{BB962C8B-B14F-4D97-AF65-F5344CB8AC3E}">
        <p14:creationId xmlns:p14="http://schemas.microsoft.com/office/powerpoint/2010/main" val="550203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D571E6-D4E2-4AE3-8E98-218E5E98495D}"/>
              </a:ext>
            </a:extLst>
          </p:cNvPr>
          <p:cNvSpPr>
            <a:spLocks noGrp="1"/>
          </p:cNvSpPr>
          <p:nvPr>
            <p:ph type="title"/>
          </p:nvPr>
        </p:nvSpPr>
        <p:spPr/>
        <p:txBody>
          <a:bodyPr/>
          <a:lstStyle/>
          <a:p>
            <a:r>
              <a:rPr lang="en-US" dirty="0"/>
              <a:t>Virus on cell surface and inside cells</a:t>
            </a:r>
            <a:endParaRPr lang="ru-RU" dirty="0"/>
          </a:p>
        </p:txBody>
      </p:sp>
      <p:sp>
        <p:nvSpPr>
          <p:cNvPr id="3" name="Text Placeholder 2">
            <a:extLst>
              <a:ext uri="{FF2B5EF4-FFF2-40B4-BE49-F238E27FC236}">
                <a16:creationId xmlns:a16="http://schemas.microsoft.com/office/drawing/2014/main" xmlns="" id="{5E908F9F-5181-4F24-AC97-631472E557AD}"/>
              </a:ext>
            </a:extLst>
          </p:cNvPr>
          <p:cNvSpPr>
            <a:spLocks noGrp="1"/>
          </p:cNvSpPr>
          <p:nvPr>
            <p:ph type="body" idx="1"/>
          </p:nvPr>
        </p:nvSpPr>
        <p:spPr/>
        <p:txBody>
          <a:bodyPr/>
          <a:lstStyle/>
          <a:p>
            <a:r>
              <a:rPr lang="en-US" dirty="0"/>
              <a:t>Diagnostic simulations of key model species and characteristics</a:t>
            </a:r>
            <a:endParaRPr lang="ru-RU" dirty="0"/>
          </a:p>
          <a:p>
            <a:endParaRPr lang="ru-RU" dirty="0"/>
          </a:p>
        </p:txBody>
      </p:sp>
      <p:sp>
        <p:nvSpPr>
          <p:cNvPr id="4" name="Slide Number Placeholder 3">
            <a:extLst>
              <a:ext uri="{FF2B5EF4-FFF2-40B4-BE49-F238E27FC236}">
                <a16:creationId xmlns:a16="http://schemas.microsoft.com/office/drawing/2014/main" xmlns="" id="{41D1849F-D011-4207-B5EE-67B6C180C3AC}"/>
              </a:ext>
            </a:extLst>
          </p:cNvPr>
          <p:cNvSpPr>
            <a:spLocks noGrp="1"/>
          </p:cNvSpPr>
          <p:nvPr>
            <p:ph type="sldNum" sz="quarter" idx="12"/>
          </p:nvPr>
        </p:nvSpPr>
        <p:spPr/>
        <p:txBody>
          <a:bodyPr/>
          <a:lstStyle/>
          <a:p>
            <a:fld id="{8D0E1ED9-1B5C-4060-9004-48CB920062D4}" type="slidenum">
              <a:rPr lang="ru-RU" smtClean="0"/>
              <a:pPr/>
              <a:t>55</a:t>
            </a:fld>
            <a:endParaRPr lang="ru-RU"/>
          </a:p>
        </p:txBody>
      </p:sp>
    </p:spTree>
    <p:extLst>
      <p:ext uri="{BB962C8B-B14F-4D97-AF65-F5344CB8AC3E}">
        <p14:creationId xmlns:p14="http://schemas.microsoft.com/office/powerpoint/2010/main" val="322393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total COV on/inside of PC states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56</a:t>
            </a:fld>
            <a:endParaRPr lang="ru-RU"/>
          </a:p>
        </p:txBody>
      </p:sp>
      <p:pic>
        <p:nvPicPr>
          <p:cNvPr id="5" name="Picture 4">
            <a:extLst>
              <a:ext uri="{FF2B5EF4-FFF2-40B4-BE49-F238E27FC236}">
                <a16:creationId xmlns:a16="http://schemas.microsoft.com/office/drawing/2014/main" xmlns="" id="{2E9AC1A1-B0DA-4C9E-8CF0-72CB3CB63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1203"/>
            <a:ext cx="4572000" cy="2174488"/>
          </a:xfrm>
          <a:prstGeom prst="rect">
            <a:avLst/>
          </a:prstGeom>
        </p:spPr>
      </p:pic>
      <p:pic>
        <p:nvPicPr>
          <p:cNvPr id="8" name="Picture 7">
            <a:extLst>
              <a:ext uri="{FF2B5EF4-FFF2-40B4-BE49-F238E27FC236}">
                <a16:creationId xmlns:a16="http://schemas.microsoft.com/office/drawing/2014/main" xmlns="" id="{CB13DF2C-77AC-4195-B902-25B613220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41204"/>
            <a:ext cx="4572000" cy="2174488"/>
          </a:xfrm>
          <a:prstGeom prst="rect">
            <a:avLst/>
          </a:prstGeom>
        </p:spPr>
      </p:pic>
      <p:pic>
        <p:nvPicPr>
          <p:cNvPr id="12" name="Picture 11">
            <a:extLst>
              <a:ext uri="{FF2B5EF4-FFF2-40B4-BE49-F238E27FC236}">
                <a16:creationId xmlns:a16="http://schemas.microsoft.com/office/drawing/2014/main" xmlns="" id="{83BEA6F3-41A7-4AAA-915C-69BB211FC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5449"/>
            <a:ext cx="4572000" cy="2174488"/>
          </a:xfrm>
          <a:prstGeom prst="rect">
            <a:avLst/>
          </a:prstGeom>
        </p:spPr>
      </p:pic>
      <p:sp>
        <p:nvSpPr>
          <p:cNvPr id="16" name="TextBox 15">
            <a:extLst>
              <a:ext uri="{FF2B5EF4-FFF2-40B4-BE49-F238E27FC236}">
                <a16:creationId xmlns:a16="http://schemas.microsoft.com/office/drawing/2014/main" xmlns="" id="{3DD0FA05-890F-4FCF-8E6A-C13D3F4BABCA}"/>
              </a:ext>
            </a:extLst>
          </p:cNvPr>
          <p:cNvSpPr txBox="1"/>
          <p:nvPr/>
        </p:nvSpPr>
        <p:spPr>
          <a:xfrm>
            <a:off x="554644" y="951973"/>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1056788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on/inside of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57</a:t>
            </a:fld>
            <a:endParaRPr lang="ru-RU"/>
          </a:p>
        </p:txBody>
      </p:sp>
      <p:pic>
        <p:nvPicPr>
          <p:cNvPr id="6" name="Picture 5">
            <a:extLst>
              <a:ext uri="{FF2B5EF4-FFF2-40B4-BE49-F238E27FC236}">
                <a16:creationId xmlns:a16="http://schemas.microsoft.com/office/drawing/2014/main" xmlns="" id="{B79E15B6-F52A-4FF6-BF71-53F6B2E95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08"/>
            <a:ext cx="5775649" cy="2746955"/>
          </a:xfrm>
          <a:prstGeom prst="rect">
            <a:avLst/>
          </a:prstGeom>
        </p:spPr>
      </p:pic>
      <p:pic>
        <p:nvPicPr>
          <p:cNvPr id="9" name="Picture 8">
            <a:extLst>
              <a:ext uri="{FF2B5EF4-FFF2-40B4-BE49-F238E27FC236}">
                <a16:creationId xmlns:a16="http://schemas.microsoft.com/office/drawing/2014/main" xmlns="" id="{2A82B999-5FE0-40D5-A163-0229CE20E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0163"/>
            <a:ext cx="5775649" cy="2746955"/>
          </a:xfrm>
          <a:prstGeom prst="rect">
            <a:avLst/>
          </a:prstGeom>
        </p:spPr>
      </p:pic>
      <p:sp>
        <p:nvSpPr>
          <p:cNvPr id="15" name="TextBox 14">
            <a:extLst>
              <a:ext uri="{FF2B5EF4-FFF2-40B4-BE49-F238E27FC236}">
                <a16:creationId xmlns:a16="http://schemas.microsoft.com/office/drawing/2014/main" xmlns="" id="{02EFE39A-B41B-41BE-B214-728FD3731739}"/>
              </a:ext>
            </a:extLst>
          </p:cNvPr>
          <p:cNvSpPr txBox="1"/>
          <p:nvPr/>
        </p:nvSpPr>
        <p:spPr>
          <a:xfrm>
            <a:off x="778576" y="998756"/>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2399174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on/inside of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58</a:t>
            </a:fld>
            <a:endParaRPr lang="ru-RU"/>
          </a:p>
        </p:txBody>
      </p:sp>
      <p:pic>
        <p:nvPicPr>
          <p:cNvPr id="6" name="Picture 5">
            <a:extLst>
              <a:ext uri="{FF2B5EF4-FFF2-40B4-BE49-F238E27FC236}">
                <a16:creationId xmlns:a16="http://schemas.microsoft.com/office/drawing/2014/main" xmlns="" id="{E6306B3D-6805-4398-817E-15BD76D1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08"/>
            <a:ext cx="4572000" cy="2174488"/>
          </a:xfrm>
          <a:prstGeom prst="rect">
            <a:avLst/>
          </a:prstGeom>
        </p:spPr>
      </p:pic>
      <p:pic>
        <p:nvPicPr>
          <p:cNvPr id="9" name="Picture 8">
            <a:extLst>
              <a:ext uri="{FF2B5EF4-FFF2-40B4-BE49-F238E27FC236}">
                <a16:creationId xmlns:a16="http://schemas.microsoft.com/office/drawing/2014/main" xmlns="" id="{64E206C2-E079-49B3-ACAE-9A4C79F20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13208"/>
            <a:ext cx="4572000" cy="2174488"/>
          </a:xfrm>
          <a:prstGeom prst="rect">
            <a:avLst/>
          </a:prstGeom>
        </p:spPr>
      </p:pic>
      <p:pic>
        <p:nvPicPr>
          <p:cNvPr id="15" name="Picture 14">
            <a:extLst>
              <a:ext uri="{FF2B5EF4-FFF2-40B4-BE49-F238E27FC236}">
                <a16:creationId xmlns:a16="http://schemas.microsoft.com/office/drawing/2014/main" xmlns="" id="{C15CA0EA-5EEB-4F02-98D2-6E4B14B70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87696"/>
            <a:ext cx="4572000" cy="2174488"/>
          </a:xfrm>
          <a:prstGeom prst="rect">
            <a:avLst/>
          </a:prstGeom>
        </p:spPr>
      </p:pic>
      <p:pic>
        <p:nvPicPr>
          <p:cNvPr id="17" name="Picture 16">
            <a:extLst>
              <a:ext uri="{FF2B5EF4-FFF2-40B4-BE49-F238E27FC236}">
                <a16:creationId xmlns:a16="http://schemas.microsoft.com/office/drawing/2014/main" xmlns="" id="{5EA3CA3B-7C51-40C5-95E0-B032C569D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887696"/>
            <a:ext cx="4572000" cy="2174488"/>
          </a:xfrm>
          <a:prstGeom prst="rect">
            <a:avLst/>
          </a:prstGeom>
        </p:spPr>
      </p:pic>
      <p:sp>
        <p:nvSpPr>
          <p:cNvPr id="18" name="TextBox 17">
            <a:extLst>
              <a:ext uri="{FF2B5EF4-FFF2-40B4-BE49-F238E27FC236}">
                <a16:creationId xmlns:a16="http://schemas.microsoft.com/office/drawing/2014/main" xmlns="" id="{FE41E053-4770-4E06-8319-01B83CDD6935}"/>
              </a:ext>
            </a:extLst>
          </p:cNvPr>
          <p:cNvSpPr txBox="1"/>
          <p:nvPr/>
        </p:nvSpPr>
        <p:spPr>
          <a:xfrm>
            <a:off x="535982" y="87745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313787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409FCD-A934-497E-8A5A-D566EBF17CDC}"/>
              </a:ext>
            </a:extLst>
          </p:cNvPr>
          <p:cNvSpPr>
            <a:spLocks noGrp="1"/>
          </p:cNvSpPr>
          <p:nvPr>
            <p:ph type="title"/>
          </p:nvPr>
        </p:nvSpPr>
        <p:spPr/>
        <p:txBody>
          <a:bodyPr>
            <a:normAutofit/>
          </a:bodyPr>
          <a:lstStyle/>
          <a:p>
            <a:r>
              <a:rPr lang="en-US" sz="2800" dirty="0"/>
              <a:t>Commit date: 20.06.16/20.06.21/20.06.28</a:t>
            </a:r>
            <a:br>
              <a:rPr lang="en-US" sz="2800" dirty="0"/>
            </a:br>
            <a:r>
              <a:rPr lang="en-US" sz="2800" dirty="0"/>
              <a:t/>
            </a:r>
            <a:br>
              <a:rPr lang="en-US" sz="2800" dirty="0"/>
            </a:br>
            <a:r>
              <a:rPr lang="en-US" sz="2800" dirty="0"/>
              <a:t>Commit name: Mph life cycle - updated version (Mph_v0.1.0)</a:t>
            </a:r>
            <a:endParaRPr lang="ru-RU" sz="2800" dirty="0"/>
          </a:p>
        </p:txBody>
      </p:sp>
      <p:sp>
        <p:nvSpPr>
          <p:cNvPr id="3" name="Text Placeholder 2">
            <a:extLst>
              <a:ext uri="{FF2B5EF4-FFF2-40B4-BE49-F238E27FC236}">
                <a16:creationId xmlns:a16="http://schemas.microsoft.com/office/drawing/2014/main" xmlns="" id="{C33FC260-48D1-4607-9B82-D2CD2E577DB2}"/>
              </a:ext>
            </a:extLst>
          </p:cNvPr>
          <p:cNvSpPr>
            <a:spLocks noGrp="1"/>
          </p:cNvSpPr>
          <p:nvPr>
            <p:ph type="body" idx="1"/>
          </p:nvPr>
        </p:nvSpPr>
        <p:spPr>
          <a:xfrm>
            <a:off x="623888" y="3962931"/>
            <a:ext cx="7886700" cy="2302402"/>
          </a:xfrm>
        </p:spPr>
        <p:txBody>
          <a:bodyPr>
            <a:normAutofit fontScale="62500" lnSpcReduction="20000"/>
          </a:bodyPr>
          <a:lstStyle/>
          <a:p>
            <a:r>
              <a:rPr lang="en-US" dirty="0"/>
              <a:t>Aims: </a:t>
            </a:r>
          </a:p>
          <a:p>
            <a:pPr marL="342900" indent="-342900">
              <a:buFont typeface="Arial" panose="020B0604020202020204" pitchFamily="34" charset="0"/>
              <a:buChar char="•"/>
            </a:pPr>
            <a:r>
              <a:rPr lang="en-US" dirty="0"/>
              <a:t>To upgrade right hand sides of Mph life cycle sub-model downloaded from IRT</a:t>
            </a:r>
          </a:p>
          <a:p>
            <a:pPr marL="342900" indent="-342900">
              <a:buFont typeface="Arial" panose="020B0604020202020204" pitchFamily="34" charset="0"/>
              <a:buChar char="•"/>
            </a:pPr>
            <a:r>
              <a:rPr lang="en-US" dirty="0"/>
              <a:t>Estimation of values of static cytokines (</a:t>
            </a:r>
            <a:r>
              <a:rPr lang="en-US" dirty="0" err="1"/>
              <a:t>GMCSF_ts</a:t>
            </a:r>
            <a:r>
              <a:rPr lang="en-US" dirty="0"/>
              <a:t>, </a:t>
            </a:r>
            <a:r>
              <a:rPr lang="en-US" dirty="0" err="1"/>
              <a:t>GMCSF_pl</a:t>
            </a:r>
            <a:r>
              <a:rPr lang="en-US" dirty="0"/>
              <a:t>, </a:t>
            </a:r>
            <a:r>
              <a:rPr lang="en-US" dirty="0" err="1"/>
              <a:t>IFNg_ts</a:t>
            </a:r>
            <a:r>
              <a:rPr lang="en-US" dirty="0"/>
              <a:t>, IL4_ts, IL4_ln, CCL22_ts, CCL22_ln, IL13_ts) on the basis of </a:t>
            </a:r>
            <a:r>
              <a:rPr lang="en-US" dirty="0" err="1"/>
              <a:t>Cytocon</a:t>
            </a:r>
            <a:r>
              <a:rPr lang="en-US" dirty="0"/>
              <a:t> DB and implementation them into the model</a:t>
            </a:r>
          </a:p>
          <a:p>
            <a:pPr marL="342900" indent="-342900">
              <a:buFont typeface="Arial" panose="020B0604020202020204" pitchFamily="34" charset="0"/>
              <a:buChar char="•"/>
            </a:pPr>
            <a:r>
              <a:rPr lang="en-US" dirty="0"/>
              <a:t>Initial estimation of values of cell components of Mph sub-model (</a:t>
            </a:r>
            <a:r>
              <a:rPr lang="en-US" dirty="0" err="1"/>
              <a:t>PBM_ts</a:t>
            </a:r>
            <a:r>
              <a:rPr lang="en-US" dirty="0"/>
              <a:t>, </a:t>
            </a:r>
            <a:r>
              <a:rPr lang="en-US" dirty="0" err="1"/>
              <a:t>iMph_ts</a:t>
            </a:r>
            <a:r>
              <a:rPr lang="en-US" dirty="0"/>
              <a:t>, M1_ts, M2_ts) for HC, COVID19 and  NSCLC patients on the basis of </a:t>
            </a:r>
            <a:r>
              <a:rPr lang="en-US" dirty="0" err="1"/>
              <a:t>Cytocon</a:t>
            </a:r>
            <a:r>
              <a:rPr lang="en-US" dirty="0"/>
              <a:t> DB and implementation them into the model; preparation of data file for </a:t>
            </a:r>
            <a:r>
              <a:rPr lang="en-US" dirty="0" err="1"/>
              <a:t>DBSolve</a:t>
            </a:r>
            <a:endParaRPr lang="en-US" dirty="0"/>
          </a:p>
          <a:p>
            <a:pPr marL="342900" indent="-342900">
              <a:buFont typeface="Arial" panose="020B0604020202020204" pitchFamily="34" charset="0"/>
              <a:buChar char="•"/>
            </a:pPr>
            <a:r>
              <a:rPr lang="en-US" dirty="0"/>
              <a:t>Initial fitting of cell components of Mph sub-model (</a:t>
            </a:r>
            <a:r>
              <a:rPr lang="en-US" dirty="0" err="1"/>
              <a:t>PBM_ts</a:t>
            </a:r>
            <a:r>
              <a:rPr lang="en-US" dirty="0"/>
              <a:t>, </a:t>
            </a:r>
            <a:r>
              <a:rPr lang="en-US" dirty="0" err="1"/>
              <a:t>iMph_ts</a:t>
            </a:r>
            <a:r>
              <a:rPr lang="en-US" dirty="0"/>
              <a:t>, M1_ts, M2_ts)</a:t>
            </a:r>
          </a:p>
        </p:txBody>
      </p:sp>
      <p:sp>
        <p:nvSpPr>
          <p:cNvPr id="4" name="Slide Number Placeholder 3">
            <a:extLst>
              <a:ext uri="{FF2B5EF4-FFF2-40B4-BE49-F238E27FC236}">
                <a16:creationId xmlns:a16="http://schemas.microsoft.com/office/drawing/2014/main" xmlns="" id="{B5E3C9EE-DEA7-4EF1-8145-1DF3D9BCBA61}"/>
              </a:ext>
            </a:extLst>
          </p:cNvPr>
          <p:cNvSpPr>
            <a:spLocks noGrp="1"/>
          </p:cNvSpPr>
          <p:nvPr>
            <p:ph type="sldNum" sz="quarter" idx="12"/>
          </p:nvPr>
        </p:nvSpPr>
        <p:spPr/>
        <p:txBody>
          <a:bodyPr/>
          <a:lstStyle/>
          <a:p>
            <a:fld id="{8D0E1ED9-1B5C-4060-9004-48CB920062D4}" type="slidenum">
              <a:rPr lang="ru-RU" smtClean="0"/>
              <a:pPr/>
              <a:t>59</a:t>
            </a:fld>
            <a:endParaRPr lang="ru-RU"/>
          </a:p>
        </p:txBody>
      </p:sp>
    </p:spTree>
    <p:extLst>
      <p:ext uri="{BB962C8B-B14F-4D97-AF65-F5344CB8AC3E}">
        <p14:creationId xmlns:p14="http://schemas.microsoft.com/office/powerpoint/2010/main" val="140875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a:t>
            </a:fld>
            <a:endParaRPr lang="ru-RU"/>
          </a:p>
        </p:txBody>
      </p:sp>
      <p:grpSp>
        <p:nvGrpSpPr>
          <p:cNvPr id="15" name="Group 14">
            <a:extLst>
              <a:ext uri="{FF2B5EF4-FFF2-40B4-BE49-F238E27FC236}">
                <a16:creationId xmlns:a16="http://schemas.microsoft.com/office/drawing/2014/main" xmlns="" id="{B4C26A4E-21F8-4D44-8A1D-66AED7C3FBC5}"/>
              </a:ext>
            </a:extLst>
          </p:cNvPr>
          <p:cNvGrpSpPr/>
          <p:nvPr/>
        </p:nvGrpSpPr>
        <p:grpSpPr>
          <a:xfrm>
            <a:off x="91624" y="1633679"/>
            <a:ext cx="8850327" cy="4286775"/>
            <a:chOff x="91624" y="1633679"/>
            <a:chExt cx="8850327" cy="4286775"/>
          </a:xfrm>
        </p:grpSpPr>
        <p:sp>
          <p:nvSpPr>
            <p:cNvPr id="4" name="Rectangle: Rounded Corners 3">
              <a:extLst>
                <a:ext uri="{FF2B5EF4-FFF2-40B4-BE49-F238E27FC236}">
                  <a16:creationId xmlns:a16="http://schemas.microsoft.com/office/drawing/2014/main" xmlns=""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xmlns=""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xmlns=""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xmlns=""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xmlns=""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xmlns=""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xmlns=""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xmlns=""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xmlns=""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xmlns=""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xmlns=""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xmlns=""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xmlns=""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xmlns=""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xmlns=""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xmlns=""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xmlns=""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xmlns=""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xmlns=""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xmlns=""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xmlns=""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xmlns=""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xmlns=""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xmlns=""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xmlns=""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xmlns=""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xmlns=""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xmlns=""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xmlns=""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xmlns=""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xmlns=""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xmlns=""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xmlns=""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xmlns=""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xmlns=""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xmlns=""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xmlns=""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xmlns=""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xmlns=""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xmlns=""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xmlns=""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cxnSp>
          <p:nvCxnSpPr>
            <p:cNvPr id="62" name="Straight Arrow Connector 61">
              <a:extLst>
                <a:ext uri="{FF2B5EF4-FFF2-40B4-BE49-F238E27FC236}">
                  <a16:creationId xmlns:a16="http://schemas.microsoft.com/office/drawing/2014/main" xmlns=""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xmlns=""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xmlns=""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xmlns=""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xmlns=""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xmlns=""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xmlns=""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xmlns=""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xmlns=""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xmlns=""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xmlns=""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xmlns=""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xmlns=""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xmlns=""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102" name="TextBox 101">
              <a:extLst>
                <a:ext uri="{FF2B5EF4-FFF2-40B4-BE49-F238E27FC236}">
                  <a16:creationId xmlns:a16="http://schemas.microsoft.com/office/drawing/2014/main" xmlns="" id="{EE2F1A71-955B-47B6-B0FB-D7812F79E3A5}"/>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grpSp>
      <p:sp>
        <p:nvSpPr>
          <p:cNvPr id="16" name="TextBox 15">
            <a:extLst>
              <a:ext uri="{FF2B5EF4-FFF2-40B4-BE49-F238E27FC236}">
                <a16:creationId xmlns:a16="http://schemas.microsoft.com/office/drawing/2014/main" xmlns="" id="{025B8158-08F9-4779-8603-A2C9C2449937}"/>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Tree>
    <p:extLst>
      <p:ext uri="{BB962C8B-B14F-4D97-AF65-F5344CB8AC3E}">
        <p14:creationId xmlns:p14="http://schemas.microsoft.com/office/powerpoint/2010/main" val="7338265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Mph sub-model scheme: IRT version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60</a:t>
            </a:fld>
            <a:endParaRPr lang="ru-RU"/>
          </a:p>
        </p:txBody>
      </p:sp>
      <p:pic>
        <p:nvPicPr>
          <p:cNvPr id="11" name="Picture 10">
            <a:extLst>
              <a:ext uri="{FF2B5EF4-FFF2-40B4-BE49-F238E27FC236}">
                <a16:creationId xmlns:a16="http://schemas.microsoft.com/office/drawing/2014/main" xmlns="" id="{ACDF0BB7-3959-43AC-8A8C-9F427EC25DC1}"/>
              </a:ext>
            </a:extLst>
          </p:cNvPr>
          <p:cNvPicPr>
            <a:picLocks noChangeAspect="1"/>
          </p:cNvPicPr>
          <p:nvPr/>
        </p:nvPicPr>
        <p:blipFill>
          <a:blip r:embed="rId3"/>
          <a:stretch>
            <a:fillRect/>
          </a:stretch>
        </p:blipFill>
        <p:spPr>
          <a:xfrm>
            <a:off x="475860" y="707960"/>
            <a:ext cx="7604449" cy="4277503"/>
          </a:xfrm>
          <a:prstGeom prst="rect">
            <a:avLst/>
          </a:prstGeom>
        </p:spPr>
      </p:pic>
      <p:sp>
        <p:nvSpPr>
          <p:cNvPr id="13" name="TextBox 12">
            <a:extLst>
              <a:ext uri="{FF2B5EF4-FFF2-40B4-BE49-F238E27FC236}">
                <a16:creationId xmlns:a16="http://schemas.microsoft.com/office/drawing/2014/main" xmlns="" id="{7027ECA9-59C7-4392-9871-E7A0DC957E57}"/>
              </a:ext>
            </a:extLst>
          </p:cNvPr>
          <p:cNvSpPr txBox="1"/>
          <p:nvPr/>
        </p:nvSpPr>
        <p:spPr>
          <a:xfrm>
            <a:off x="412520" y="4920146"/>
            <a:ext cx="8324156" cy="1631216"/>
          </a:xfrm>
          <a:prstGeom prst="rect">
            <a:avLst/>
          </a:prstGeom>
          <a:noFill/>
        </p:spPr>
        <p:txBody>
          <a:bodyPr wrap="square" rtlCol="0">
            <a:spAutoFit/>
          </a:bodyPr>
          <a:lstStyle/>
          <a:p>
            <a:r>
              <a:rPr lang="en-US" sz="1600" dirty="0"/>
              <a:t>Updates to be implemented: </a:t>
            </a:r>
          </a:p>
          <a:p>
            <a:pPr marL="285750" indent="-285750">
              <a:buFont typeface="Arial" panose="020B0604020202020204" pitchFamily="34" charset="0"/>
              <a:buChar char="•"/>
            </a:pPr>
            <a:r>
              <a:rPr lang="en-US" sz="1200" dirty="0"/>
              <a:t>Merging M2a, M2b and M2c into one specie M2. Rational: (1) no data to characterize cell dynamics of the species separately, (2) simplification of the model</a:t>
            </a:r>
          </a:p>
          <a:p>
            <a:pPr marL="285750" indent="-285750">
              <a:buFont typeface="Arial" panose="020B0604020202020204" pitchFamily="34" charset="0"/>
              <a:buChar char="•"/>
            </a:pPr>
            <a:r>
              <a:rPr lang="en-US" sz="1200" dirty="0"/>
              <a:t>Introduction of </a:t>
            </a:r>
            <a:r>
              <a:rPr lang="en-US" sz="1200" dirty="0" err="1"/>
              <a:t>PBM_ts</a:t>
            </a:r>
            <a:r>
              <a:rPr lang="en-US" sz="1200" dirty="0"/>
              <a:t> and regulations of PBM migration separate from PBM differentiation. Rational: there is data on regulation of PBM migration</a:t>
            </a:r>
          </a:p>
          <a:p>
            <a:pPr marL="285750" indent="-285750">
              <a:buFont typeface="Arial" panose="020B0604020202020204" pitchFamily="34" charset="0"/>
              <a:buChar char="•"/>
            </a:pPr>
            <a:r>
              <a:rPr lang="en-US" sz="1200" dirty="0"/>
              <a:t>Implementation of regulations of PBM to </a:t>
            </a:r>
            <a:r>
              <a:rPr lang="en-US" sz="1200" dirty="0" err="1"/>
              <a:t>iMph</a:t>
            </a:r>
            <a:r>
              <a:rPr lang="en-US" sz="1200" dirty="0"/>
              <a:t> and </a:t>
            </a:r>
            <a:r>
              <a:rPr lang="en-US" sz="1200" dirty="0" err="1"/>
              <a:t>iMph</a:t>
            </a:r>
            <a:r>
              <a:rPr lang="en-US" sz="1200" dirty="0"/>
              <a:t> to M1/M2 differentiation described in literature</a:t>
            </a:r>
          </a:p>
          <a:p>
            <a:pPr marL="285750" indent="-285750">
              <a:buFont typeface="Arial" panose="020B0604020202020204" pitchFamily="34" charset="0"/>
              <a:buChar char="•"/>
            </a:pPr>
            <a:r>
              <a:rPr lang="en-US" sz="1200" dirty="0"/>
              <a:t>Implementation of Il10, </a:t>
            </a:r>
            <a:r>
              <a:rPr lang="en-US" sz="1200" dirty="0" err="1"/>
              <a:t>TGFb</a:t>
            </a:r>
            <a:r>
              <a:rPr lang="en-US" sz="1200" dirty="0"/>
              <a:t> and CCL2 synthesis by M2 in TISSUE. Rational: these synthesis were no implemented in IRT</a:t>
            </a:r>
            <a:endParaRPr lang="ru-RU" sz="1200" dirty="0"/>
          </a:p>
        </p:txBody>
      </p:sp>
    </p:spTree>
    <p:extLst>
      <p:ext uri="{BB962C8B-B14F-4D97-AF65-F5344CB8AC3E}">
        <p14:creationId xmlns:p14="http://schemas.microsoft.com/office/powerpoint/2010/main" val="1816741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Mph sub-model scheme: updated version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61</a:t>
            </a:fld>
            <a:endParaRPr lang="ru-RU"/>
          </a:p>
        </p:txBody>
      </p:sp>
      <p:grpSp>
        <p:nvGrpSpPr>
          <p:cNvPr id="77" name="Group 76">
            <a:extLst>
              <a:ext uri="{FF2B5EF4-FFF2-40B4-BE49-F238E27FC236}">
                <a16:creationId xmlns:a16="http://schemas.microsoft.com/office/drawing/2014/main" xmlns="" id="{BCF375DC-E102-4BA8-8400-4FD8993173C0}"/>
              </a:ext>
            </a:extLst>
          </p:cNvPr>
          <p:cNvGrpSpPr/>
          <p:nvPr/>
        </p:nvGrpSpPr>
        <p:grpSpPr>
          <a:xfrm>
            <a:off x="483437" y="936347"/>
            <a:ext cx="7831697" cy="4698282"/>
            <a:chOff x="407234" y="1291946"/>
            <a:chExt cx="7831697" cy="4698282"/>
          </a:xfrm>
        </p:grpSpPr>
        <p:sp>
          <p:nvSpPr>
            <p:cNvPr id="4" name="Rectangle: Rounded Corners 3">
              <a:extLst>
                <a:ext uri="{FF2B5EF4-FFF2-40B4-BE49-F238E27FC236}">
                  <a16:creationId xmlns:a16="http://schemas.microsoft.com/office/drawing/2014/main" xmlns="" id="{735B56D0-68FB-4DBA-B0F4-E1520AA94F2C}"/>
                </a:ext>
              </a:extLst>
            </p:cNvPr>
            <p:cNvSpPr/>
            <p:nvPr/>
          </p:nvSpPr>
          <p:spPr>
            <a:xfrm>
              <a:off x="412519" y="1291946"/>
              <a:ext cx="1257661" cy="343867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xmlns="" id="{669C8938-C679-4EC8-88A7-86F6087B2055}"/>
                </a:ext>
              </a:extLst>
            </p:cNvPr>
            <p:cNvSpPr/>
            <p:nvPr/>
          </p:nvSpPr>
          <p:spPr>
            <a:xfrm>
              <a:off x="1740576" y="1291946"/>
              <a:ext cx="6498355" cy="343867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A878E9FC-3206-47C0-9C47-09BC9172F2D0}"/>
                </a:ext>
              </a:extLst>
            </p:cNvPr>
            <p:cNvSpPr/>
            <p:nvPr/>
          </p:nvSpPr>
          <p:spPr>
            <a:xfrm>
              <a:off x="1740575" y="4799046"/>
              <a:ext cx="6498355" cy="119118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DF969D9E-3C93-4AAF-9B9E-976897CA3285}"/>
                </a:ext>
              </a:extLst>
            </p:cNvPr>
            <p:cNvSpPr txBox="1"/>
            <p:nvPr/>
          </p:nvSpPr>
          <p:spPr>
            <a:xfrm>
              <a:off x="4721293" y="5066522"/>
              <a:ext cx="659155" cy="369332"/>
            </a:xfrm>
            <a:prstGeom prst="rect">
              <a:avLst/>
            </a:prstGeom>
            <a:noFill/>
          </p:spPr>
          <p:txBody>
            <a:bodyPr wrap="none" rtlCol="0">
              <a:spAutoFit/>
            </a:bodyPr>
            <a:lstStyle/>
            <a:p>
              <a:r>
                <a:rPr lang="en-US" dirty="0"/>
                <a:t>PBM</a:t>
              </a:r>
              <a:endParaRPr lang="ru-RU" dirty="0"/>
            </a:p>
          </p:txBody>
        </p:sp>
        <p:cxnSp>
          <p:nvCxnSpPr>
            <p:cNvPr id="9" name="Straight Arrow Connector 8">
              <a:extLst>
                <a:ext uri="{FF2B5EF4-FFF2-40B4-BE49-F238E27FC236}">
                  <a16:creationId xmlns:a16="http://schemas.microsoft.com/office/drawing/2014/main" xmlns="" id="{7759B2BC-716C-4433-A201-EFD19754EC0E}"/>
                </a:ext>
              </a:extLst>
            </p:cNvPr>
            <p:cNvCxnSpPr>
              <a:cxnSpLocks/>
            </p:cNvCxnSpPr>
            <p:nvPr/>
          </p:nvCxnSpPr>
          <p:spPr>
            <a:xfrm>
              <a:off x="4245436" y="524380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43B4008C-69D1-472D-9DAD-C4892DF53EB8}"/>
                </a:ext>
              </a:extLst>
            </p:cNvPr>
            <p:cNvCxnSpPr/>
            <p:nvPr/>
          </p:nvCxnSpPr>
          <p:spPr>
            <a:xfrm>
              <a:off x="5340225" y="5256240"/>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C1338809-AF3E-4DAB-BBAC-94CF380E97FA}"/>
                </a:ext>
              </a:extLst>
            </p:cNvPr>
            <p:cNvSpPr txBox="1"/>
            <p:nvPr/>
          </p:nvSpPr>
          <p:spPr>
            <a:xfrm>
              <a:off x="4724401" y="3837985"/>
              <a:ext cx="659155" cy="369332"/>
            </a:xfrm>
            <a:prstGeom prst="rect">
              <a:avLst/>
            </a:prstGeom>
            <a:noFill/>
          </p:spPr>
          <p:txBody>
            <a:bodyPr wrap="none" rtlCol="0">
              <a:spAutoFit/>
            </a:bodyPr>
            <a:lstStyle/>
            <a:p>
              <a:r>
                <a:rPr lang="en-US" dirty="0"/>
                <a:t>PBM</a:t>
              </a:r>
              <a:endParaRPr lang="ru-RU" dirty="0"/>
            </a:p>
          </p:txBody>
        </p:sp>
        <p:sp>
          <p:nvSpPr>
            <p:cNvPr id="15" name="TextBox 14">
              <a:extLst>
                <a:ext uri="{FF2B5EF4-FFF2-40B4-BE49-F238E27FC236}">
                  <a16:creationId xmlns:a16="http://schemas.microsoft.com/office/drawing/2014/main" xmlns="" id="{9DACB640-36FE-4794-9707-BD47D042DB05}"/>
                </a:ext>
              </a:extLst>
            </p:cNvPr>
            <p:cNvSpPr txBox="1"/>
            <p:nvPr/>
          </p:nvSpPr>
          <p:spPr>
            <a:xfrm>
              <a:off x="4727513" y="2777402"/>
              <a:ext cx="703334" cy="369332"/>
            </a:xfrm>
            <a:prstGeom prst="rect">
              <a:avLst/>
            </a:prstGeom>
            <a:noFill/>
          </p:spPr>
          <p:txBody>
            <a:bodyPr wrap="none" rtlCol="0">
              <a:spAutoFit/>
            </a:bodyPr>
            <a:lstStyle/>
            <a:p>
              <a:r>
                <a:rPr lang="en-US" dirty="0" err="1"/>
                <a:t>iMph</a:t>
              </a:r>
              <a:endParaRPr lang="ru-RU" dirty="0"/>
            </a:p>
          </p:txBody>
        </p:sp>
        <p:sp>
          <p:nvSpPr>
            <p:cNvPr id="16" name="TextBox 15">
              <a:extLst>
                <a:ext uri="{FF2B5EF4-FFF2-40B4-BE49-F238E27FC236}">
                  <a16:creationId xmlns:a16="http://schemas.microsoft.com/office/drawing/2014/main" xmlns="" id="{0491517B-B0C4-46DE-B7D7-1C1CD5D414CA}"/>
                </a:ext>
              </a:extLst>
            </p:cNvPr>
            <p:cNvSpPr txBox="1"/>
            <p:nvPr/>
          </p:nvSpPr>
          <p:spPr>
            <a:xfrm>
              <a:off x="6232125" y="1545764"/>
              <a:ext cx="508473" cy="369332"/>
            </a:xfrm>
            <a:prstGeom prst="rect">
              <a:avLst/>
            </a:prstGeom>
            <a:noFill/>
          </p:spPr>
          <p:txBody>
            <a:bodyPr wrap="none" rtlCol="0">
              <a:spAutoFit/>
            </a:bodyPr>
            <a:lstStyle/>
            <a:p>
              <a:r>
                <a:rPr lang="en-US" dirty="0"/>
                <a:t>M2</a:t>
              </a:r>
              <a:endParaRPr lang="ru-RU" dirty="0"/>
            </a:p>
          </p:txBody>
        </p:sp>
        <p:sp>
          <p:nvSpPr>
            <p:cNvPr id="17" name="TextBox 16">
              <a:extLst>
                <a:ext uri="{FF2B5EF4-FFF2-40B4-BE49-F238E27FC236}">
                  <a16:creationId xmlns:a16="http://schemas.microsoft.com/office/drawing/2014/main" xmlns="" id="{EC91AE62-195F-49F9-B267-115CF30DB459}"/>
                </a:ext>
              </a:extLst>
            </p:cNvPr>
            <p:cNvSpPr txBox="1"/>
            <p:nvPr/>
          </p:nvSpPr>
          <p:spPr>
            <a:xfrm>
              <a:off x="3305427" y="1548873"/>
              <a:ext cx="487634" cy="369332"/>
            </a:xfrm>
            <a:prstGeom prst="rect">
              <a:avLst/>
            </a:prstGeom>
            <a:noFill/>
          </p:spPr>
          <p:txBody>
            <a:bodyPr wrap="none" rtlCol="0">
              <a:spAutoFit/>
            </a:bodyPr>
            <a:lstStyle/>
            <a:p>
              <a:r>
                <a:rPr lang="en-US" dirty="0"/>
                <a:t>M1</a:t>
              </a:r>
              <a:endParaRPr lang="ru-RU" dirty="0"/>
            </a:p>
          </p:txBody>
        </p:sp>
        <p:cxnSp>
          <p:nvCxnSpPr>
            <p:cNvPr id="18" name="Straight Arrow Connector 17">
              <a:extLst>
                <a:ext uri="{FF2B5EF4-FFF2-40B4-BE49-F238E27FC236}">
                  <a16:creationId xmlns:a16="http://schemas.microsoft.com/office/drawing/2014/main" xmlns="" id="{6CAB5257-5670-4A7C-9104-A9E0E3A2BACD}"/>
                </a:ext>
              </a:extLst>
            </p:cNvPr>
            <p:cNvCxnSpPr>
              <a:cxnSpLocks/>
            </p:cNvCxnSpPr>
            <p:nvPr/>
          </p:nvCxnSpPr>
          <p:spPr>
            <a:xfrm flipV="1">
              <a:off x="5044756" y="4207317"/>
              <a:ext cx="0" cy="8164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74EDCD9-7D3B-40D9-BCBA-6C8B56F0F3CC}"/>
                </a:ext>
              </a:extLst>
            </p:cNvPr>
            <p:cNvCxnSpPr>
              <a:cxnSpLocks/>
            </p:cNvCxnSpPr>
            <p:nvPr/>
          </p:nvCxnSpPr>
          <p:spPr>
            <a:xfrm flipV="1">
              <a:off x="5047868" y="3191068"/>
              <a:ext cx="0" cy="604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670FC4E1-C9A5-4F5C-8818-6136FAA8ACD5}"/>
                </a:ext>
              </a:extLst>
            </p:cNvPr>
            <p:cNvCxnSpPr>
              <a:cxnSpLocks/>
            </p:cNvCxnSpPr>
            <p:nvPr/>
          </p:nvCxnSpPr>
          <p:spPr>
            <a:xfrm flipV="1">
              <a:off x="5380448" y="1915096"/>
              <a:ext cx="936376" cy="99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0AF01E43-3567-4FC2-A718-6F240B236D9C}"/>
                </a:ext>
              </a:extLst>
            </p:cNvPr>
            <p:cNvCxnSpPr>
              <a:cxnSpLocks/>
            </p:cNvCxnSpPr>
            <p:nvPr/>
          </p:nvCxnSpPr>
          <p:spPr>
            <a:xfrm flipH="1" flipV="1">
              <a:off x="3797357" y="1927537"/>
              <a:ext cx="936376" cy="99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7AFA583A-2D51-4EF2-BE99-6CAE244C7B28}"/>
                </a:ext>
              </a:extLst>
            </p:cNvPr>
            <p:cNvCxnSpPr>
              <a:cxnSpLocks/>
            </p:cNvCxnSpPr>
            <p:nvPr/>
          </p:nvCxnSpPr>
          <p:spPr>
            <a:xfrm flipV="1">
              <a:off x="3793061" y="5382375"/>
              <a:ext cx="582474" cy="128789"/>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6A796F47-3B59-4C48-84A2-8C80B80DB867}"/>
                </a:ext>
              </a:extLst>
            </p:cNvPr>
            <p:cNvPicPr>
              <a:picLocks noChangeAspect="1"/>
            </p:cNvPicPr>
            <p:nvPr/>
          </p:nvPicPr>
          <p:blipFill>
            <a:blip r:embed="rId3"/>
            <a:stretch>
              <a:fillRect/>
            </a:stretch>
          </p:blipFill>
          <p:spPr>
            <a:xfrm>
              <a:off x="4286124" y="5213494"/>
              <a:ext cx="300328" cy="352559"/>
            </a:xfrm>
            <a:prstGeom prst="rect">
              <a:avLst/>
            </a:prstGeom>
          </p:spPr>
        </p:pic>
        <p:sp>
          <p:nvSpPr>
            <p:cNvPr id="28" name="TextBox 27">
              <a:extLst>
                <a:ext uri="{FF2B5EF4-FFF2-40B4-BE49-F238E27FC236}">
                  <a16:creationId xmlns:a16="http://schemas.microsoft.com/office/drawing/2014/main" xmlns="" id="{65E91C40-80BB-4F8D-8084-46E9A19BD2A2}"/>
                </a:ext>
              </a:extLst>
            </p:cNvPr>
            <p:cNvSpPr txBox="1"/>
            <p:nvPr/>
          </p:nvSpPr>
          <p:spPr>
            <a:xfrm>
              <a:off x="3265716" y="5533047"/>
              <a:ext cx="923651" cy="276999"/>
            </a:xfrm>
            <a:prstGeom prst="rect">
              <a:avLst/>
            </a:prstGeom>
            <a:noFill/>
            <a:ln>
              <a:solidFill>
                <a:srgbClr val="00B050"/>
              </a:solidFill>
            </a:ln>
          </p:spPr>
          <p:txBody>
            <a:bodyPr wrap="none" rtlCol="0">
              <a:spAutoFit/>
            </a:bodyPr>
            <a:lstStyle/>
            <a:p>
              <a:r>
                <a:rPr lang="en-US" sz="1200" i="1" dirty="0" err="1"/>
                <a:t>GMCSF_pl</a:t>
              </a:r>
              <a:endParaRPr lang="ru-RU" sz="1200" i="1" dirty="0"/>
            </a:p>
          </p:txBody>
        </p:sp>
        <p:cxnSp>
          <p:nvCxnSpPr>
            <p:cNvPr id="29" name="Straight Arrow Connector 28">
              <a:extLst>
                <a:ext uri="{FF2B5EF4-FFF2-40B4-BE49-F238E27FC236}">
                  <a16:creationId xmlns:a16="http://schemas.microsoft.com/office/drawing/2014/main" xmlns="" id="{4604ABBA-1AE4-4FA3-8A71-5A8BA36A128F}"/>
                </a:ext>
              </a:extLst>
            </p:cNvPr>
            <p:cNvCxnSpPr>
              <a:cxnSpLocks/>
            </p:cNvCxnSpPr>
            <p:nvPr/>
          </p:nvCxnSpPr>
          <p:spPr>
            <a:xfrm>
              <a:off x="5032320" y="5407861"/>
              <a:ext cx="0" cy="37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3F32C065-E196-448C-BC9E-ADF06D663A68}"/>
                </a:ext>
              </a:extLst>
            </p:cNvPr>
            <p:cNvSpPr txBox="1"/>
            <p:nvPr/>
          </p:nvSpPr>
          <p:spPr>
            <a:xfrm>
              <a:off x="2643673" y="4211212"/>
              <a:ext cx="1697003" cy="461665"/>
            </a:xfrm>
            <a:prstGeom prst="rect">
              <a:avLst/>
            </a:prstGeom>
            <a:noFill/>
            <a:ln>
              <a:solidFill>
                <a:srgbClr val="00B050"/>
              </a:solidFill>
            </a:ln>
          </p:spPr>
          <p:txBody>
            <a:bodyPr wrap="none" rtlCol="0">
              <a:spAutoFit/>
            </a:bodyPr>
            <a:lstStyle/>
            <a:p>
              <a:r>
                <a:rPr lang="en-US" sz="1200" i="1" dirty="0"/>
                <a:t>CCL2_ts, CXCL10_ts, </a:t>
              </a:r>
            </a:p>
            <a:p>
              <a:r>
                <a:rPr lang="en-US" sz="1200" i="1" dirty="0" err="1"/>
                <a:t>TGFb_ts</a:t>
              </a:r>
              <a:endParaRPr lang="ru-RU" sz="1200" i="1" dirty="0"/>
            </a:p>
          </p:txBody>
        </p:sp>
        <p:cxnSp>
          <p:nvCxnSpPr>
            <p:cNvPr id="32" name="Straight Connector 31">
              <a:extLst>
                <a:ext uri="{FF2B5EF4-FFF2-40B4-BE49-F238E27FC236}">
                  <a16:creationId xmlns:a16="http://schemas.microsoft.com/office/drawing/2014/main" xmlns="" id="{1BABCBFD-113D-43BB-945D-32A37A894F2C}"/>
                </a:ext>
              </a:extLst>
            </p:cNvPr>
            <p:cNvCxnSpPr>
              <a:cxnSpLocks/>
            </p:cNvCxnSpPr>
            <p:nvPr/>
          </p:nvCxnSpPr>
          <p:spPr>
            <a:xfrm>
              <a:off x="4351620" y="4460843"/>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xmlns="" id="{CA2363F6-D1A2-4488-A94D-B047FD160C05}"/>
                </a:ext>
              </a:extLst>
            </p:cNvPr>
            <p:cNvPicPr>
              <a:picLocks noChangeAspect="1"/>
            </p:cNvPicPr>
            <p:nvPr/>
          </p:nvPicPr>
          <p:blipFill>
            <a:blip r:embed="rId3"/>
            <a:stretch>
              <a:fillRect/>
            </a:stretch>
          </p:blipFill>
          <p:spPr>
            <a:xfrm>
              <a:off x="4781875" y="4310927"/>
              <a:ext cx="300328" cy="352559"/>
            </a:xfrm>
            <a:prstGeom prst="rect">
              <a:avLst/>
            </a:prstGeom>
          </p:spPr>
        </p:pic>
        <p:sp>
          <p:nvSpPr>
            <p:cNvPr id="38" name="TextBox 37">
              <a:extLst>
                <a:ext uri="{FF2B5EF4-FFF2-40B4-BE49-F238E27FC236}">
                  <a16:creationId xmlns:a16="http://schemas.microsoft.com/office/drawing/2014/main" xmlns="" id="{8D32B355-B408-49C0-B0B6-EE951560F107}"/>
                </a:ext>
              </a:extLst>
            </p:cNvPr>
            <p:cNvSpPr txBox="1"/>
            <p:nvPr/>
          </p:nvSpPr>
          <p:spPr>
            <a:xfrm>
              <a:off x="3423846" y="3428713"/>
              <a:ext cx="910827" cy="276999"/>
            </a:xfrm>
            <a:prstGeom prst="rect">
              <a:avLst/>
            </a:prstGeom>
            <a:noFill/>
            <a:ln>
              <a:solidFill>
                <a:srgbClr val="00B050"/>
              </a:solidFill>
            </a:ln>
          </p:spPr>
          <p:txBody>
            <a:bodyPr wrap="none" rtlCol="0">
              <a:spAutoFit/>
            </a:bodyPr>
            <a:lstStyle/>
            <a:p>
              <a:r>
                <a:rPr lang="en-US" sz="1200" i="1" dirty="0" err="1"/>
                <a:t>GMCSF_ts</a:t>
              </a:r>
              <a:endParaRPr lang="ru-RU" sz="1200" i="1" dirty="0"/>
            </a:p>
          </p:txBody>
        </p:sp>
        <p:cxnSp>
          <p:nvCxnSpPr>
            <p:cNvPr id="39" name="Straight Connector 38">
              <a:extLst>
                <a:ext uri="{FF2B5EF4-FFF2-40B4-BE49-F238E27FC236}">
                  <a16:creationId xmlns:a16="http://schemas.microsoft.com/office/drawing/2014/main" xmlns="" id="{2EB1FD32-31CA-4189-AC8E-F7832E26A0F2}"/>
                </a:ext>
              </a:extLst>
            </p:cNvPr>
            <p:cNvCxnSpPr>
              <a:cxnSpLocks/>
            </p:cNvCxnSpPr>
            <p:nvPr/>
          </p:nvCxnSpPr>
          <p:spPr>
            <a:xfrm>
              <a:off x="4351612" y="3575751"/>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xmlns="" id="{77E01027-7B11-4E36-8F37-C3A166859BA2}"/>
                </a:ext>
              </a:extLst>
            </p:cNvPr>
            <p:cNvPicPr>
              <a:picLocks noChangeAspect="1"/>
            </p:cNvPicPr>
            <p:nvPr/>
          </p:nvPicPr>
          <p:blipFill>
            <a:blip r:embed="rId3"/>
            <a:stretch>
              <a:fillRect/>
            </a:stretch>
          </p:blipFill>
          <p:spPr>
            <a:xfrm>
              <a:off x="4781867" y="3425835"/>
              <a:ext cx="300328" cy="352559"/>
            </a:xfrm>
            <a:prstGeom prst="rect">
              <a:avLst/>
            </a:prstGeom>
          </p:spPr>
        </p:pic>
        <p:sp>
          <p:nvSpPr>
            <p:cNvPr id="42" name="Freeform: Shape 41">
              <a:extLst>
                <a:ext uri="{FF2B5EF4-FFF2-40B4-BE49-F238E27FC236}">
                  <a16:creationId xmlns:a16="http://schemas.microsoft.com/office/drawing/2014/main" xmlns="" id="{DE7D861B-593E-440E-9DC8-1B901E6DE35F}"/>
                </a:ext>
              </a:extLst>
            </p:cNvPr>
            <p:cNvSpPr/>
            <p:nvPr/>
          </p:nvSpPr>
          <p:spPr>
            <a:xfrm>
              <a:off x="4932031" y="2616735"/>
              <a:ext cx="300326" cy="247763"/>
            </a:xfrm>
            <a:custGeom>
              <a:avLst/>
              <a:gdLst>
                <a:gd name="connsiteX0" fmla="*/ 210041 w 571694"/>
                <a:gd name="connsiteY0" fmla="*/ 379779 h 392408"/>
                <a:gd name="connsiteX1" fmla="*/ 16611 w 571694"/>
                <a:gd name="connsiteY1" fmla="*/ 297717 h 392408"/>
                <a:gd name="connsiteX2" fmla="*/ 34195 w 571694"/>
                <a:gd name="connsiteY2" fmla="*/ 104286 h 392408"/>
                <a:gd name="connsiteX3" fmla="*/ 227626 w 571694"/>
                <a:gd name="connsiteY3" fmla="*/ 4640 h 392408"/>
                <a:gd name="connsiteX4" fmla="*/ 415195 w 571694"/>
                <a:gd name="connsiteY4" fmla="*/ 33948 h 392408"/>
                <a:gd name="connsiteX5" fmla="*/ 567595 w 571694"/>
                <a:gd name="connsiteY5" fmla="*/ 186348 h 392408"/>
                <a:gd name="connsiteX6" fmla="*/ 514841 w 571694"/>
                <a:gd name="connsiteY6" fmla="*/ 315302 h 392408"/>
                <a:gd name="connsiteX7" fmla="*/ 374164 w 571694"/>
                <a:gd name="connsiteY7" fmla="*/ 385640 h 392408"/>
                <a:gd name="connsiteX8" fmla="*/ 380026 w 571694"/>
                <a:gd name="connsiteY8" fmla="*/ 385640 h 3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94" h="392408">
                  <a:moveTo>
                    <a:pt x="210041" y="379779"/>
                  </a:moveTo>
                  <a:cubicBezTo>
                    <a:pt x="127980" y="361705"/>
                    <a:pt x="45919" y="343632"/>
                    <a:pt x="16611" y="297717"/>
                  </a:cubicBezTo>
                  <a:cubicBezTo>
                    <a:pt x="-12697" y="251802"/>
                    <a:pt x="-974" y="153132"/>
                    <a:pt x="34195" y="104286"/>
                  </a:cubicBezTo>
                  <a:cubicBezTo>
                    <a:pt x="69364" y="55440"/>
                    <a:pt x="164126" y="16363"/>
                    <a:pt x="227626" y="4640"/>
                  </a:cubicBezTo>
                  <a:cubicBezTo>
                    <a:pt x="291126" y="-7083"/>
                    <a:pt x="358534" y="3663"/>
                    <a:pt x="415195" y="33948"/>
                  </a:cubicBezTo>
                  <a:cubicBezTo>
                    <a:pt x="471857" y="64233"/>
                    <a:pt x="550987" y="139456"/>
                    <a:pt x="567595" y="186348"/>
                  </a:cubicBezTo>
                  <a:cubicBezTo>
                    <a:pt x="584203" y="233240"/>
                    <a:pt x="547079" y="282087"/>
                    <a:pt x="514841" y="315302"/>
                  </a:cubicBezTo>
                  <a:cubicBezTo>
                    <a:pt x="482603" y="348517"/>
                    <a:pt x="374164" y="385640"/>
                    <a:pt x="374164" y="385640"/>
                  </a:cubicBezTo>
                  <a:cubicBezTo>
                    <a:pt x="351695" y="397363"/>
                    <a:pt x="365860" y="391501"/>
                    <a:pt x="380026" y="38564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3" name="Straight Arrow Connector 42">
              <a:extLst>
                <a:ext uri="{FF2B5EF4-FFF2-40B4-BE49-F238E27FC236}">
                  <a16:creationId xmlns:a16="http://schemas.microsoft.com/office/drawing/2014/main" xmlns="" id="{54FADDC5-5D07-46E8-B2EE-5BEEDFC56B97}"/>
                </a:ext>
              </a:extLst>
            </p:cNvPr>
            <p:cNvCxnSpPr/>
            <p:nvPr/>
          </p:nvCxnSpPr>
          <p:spPr>
            <a:xfrm>
              <a:off x="5340225" y="400773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0580833B-1DF8-47D9-AE4B-D072B6E09E27}"/>
                </a:ext>
              </a:extLst>
            </p:cNvPr>
            <p:cNvCxnSpPr/>
            <p:nvPr/>
          </p:nvCxnSpPr>
          <p:spPr>
            <a:xfrm>
              <a:off x="6723012" y="1727594"/>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013D4264-4A3A-499C-8370-01D299C7CF0E}"/>
                </a:ext>
              </a:extLst>
            </p:cNvPr>
            <p:cNvCxnSpPr>
              <a:cxnSpLocks/>
            </p:cNvCxnSpPr>
            <p:nvPr/>
          </p:nvCxnSpPr>
          <p:spPr>
            <a:xfrm flipH="1">
              <a:off x="2825625" y="1727594"/>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2841E29E-4DB2-4B04-B10B-0A1236A3825A}"/>
                </a:ext>
              </a:extLst>
            </p:cNvPr>
            <p:cNvSpPr txBox="1"/>
            <p:nvPr/>
          </p:nvSpPr>
          <p:spPr>
            <a:xfrm>
              <a:off x="2316895" y="2288627"/>
              <a:ext cx="1225731" cy="276999"/>
            </a:xfrm>
            <a:prstGeom prst="rect">
              <a:avLst/>
            </a:prstGeom>
            <a:noFill/>
            <a:ln>
              <a:solidFill>
                <a:srgbClr val="00B050"/>
              </a:solidFill>
            </a:ln>
          </p:spPr>
          <p:txBody>
            <a:bodyPr wrap="square" rtlCol="0">
              <a:spAutoFit/>
            </a:bodyPr>
            <a:lstStyle/>
            <a:p>
              <a:r>
                <a:rPr lang="en-US" sz="1200" i="1" dirty="0" err="1"/>
                <a:t>Ag_ts</a:t>
              </a:r>
              <a:r>
                <a:rPr lang="en-US" sz="1200" i="1" dirty="0"/>
                <a:t>, </a:t>
              </a:r>
              <a:r>
                <a:rPr lang="en-US" sz="1200" i="1" dirty="0" err="1"/>
                <a:t>IFNg_ts</a:t>
              </a:r>
              <a:endParaRPr lang="ru-RU" sz="1200" i="1" dirty="0"/>
            </a:p>
          </p:txBody>
        </p:sp>
        <p:cxnSp>
          <p:nvCxnSpPr>
            <p:cNvPr id="47" name="Straight Connector 46">
              <a:extLst>
                <a:ext uri="{FF2B5EF4-FFF2-40B4-BE49-F238E27FC236}">
                  <a16:creationId xmlns:a16="http://schemas.microsoft.com/office/drawing/2014/main" xmlns="" id="{CB9D5853-46CA-4B03-8706-7BAD3048DA13}"/>
                </a:ext>
              </a:extLst>
            </p:cNvPr>
            <p:cNvCxnSpPr>
              <a:cxnSpLocks/>
            </p:cNvCxnSpPr>
            <p:nvPr/>
          </p:nvCxnSpPr>
          <p:spPr>
            <a:xfrm>
              <a:off x="3548589" y="2426885"/>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xmlns="" id="{C3247416-B5CB-4354-B5AE-A6E09B1946AA}"/>
                </a:ext>
              </a:extLst>
            </p:cNvPr>
            <p:cNvPicPr>
              <a:picLocks noChangeAspect="1"/>
            </p:cNvPicPr>
            <p:nvPr/>
          </p:nvPicPr>
          <p:blipFill>
            <a:blip r:embed="rId3"/>
            <a:stretch>
              <a:fillRect/>
            </a:stretch>
          </p:blipFill>
          <p:spPr>
            <a:xfrm>
              <a:off x="3978844" y="2276969"/>
              <a:ext cx="300328" cy="352559"/>
            </a:xfrm>
            <a:prstGeom prst="rect">
              <a:avLst/>
            </a:prstGeom>
          </p:spPr>
        </p:pic>
        <p:sp>
          <p:nvSpPr>
            <p:cNvPr id="50" name="TextBox 49">
              <a:extLst>
                <a:ext uri="{FF2B5EF4-FFF2-40B4-BE49-F238E27FC236}">
                  <a16:creationId xmlns:a16="http://schemas.microsoft.com/office/drawing/2014/main" xmlns="" id="{2560CC53-3EE4-4B6C-865F-313709C29CB3}"/>
                </a:ext>
              </a:extLst>
            </p:cNvPr>
            <p:cNvSpPr txBox="1"/>
            <p:nvPr/>
          </p:nvSpPr>
          <p:spPr>
            <a:xfrm>
              <a:off x="2186359" y="2616862"/>
              <a:ext cx="1356261" cy="276999"/>
            </a:xfrm>
            <a:prstGeom prst="rect">
              <a:avLst/>
            </a:prstGeom>
            <a:noFill/>
            <a:ln>
              <a:solidFill>
                <a:srgbClr val="FF3300"/>
              </a:solidFill>
            </a:ln>
          </p:spPr>
          <p:txBody>
            <a:bodyPr wrap="square" rtlCol="0">
              <a:spAutoFit/>
            </a:bodyPr>
            <a:lstStyle/>
            <a:p>
              <a:r>
                <a:rPr lang="en-US" sz="1200" i="1" dirty="0"/>
                <a:t>IL10_ts, </a:t>
              </a:r>
              <a:r>
                <a:rPr lang="en-US" sz="1200" i="1" dirty="0" err="1"/>
                <a:t>TGFb_ts</a:t>
              </a:r>
              <a:endParaRPr lang="ru-RU" sz="1200" i="1" dirty="0"/>
            </a:p>
          </p:txBody>
        </p:sp>
        <p:cxnSp>
          <p:nvCxnSpPr>
            <p:cNvPr id="51" name="Straight Connector 50">
              <a:extLst>
                <a:ext uri="{FF2B5EF4-FFF2-40B4-BE49-F238E27FC236}">
                  <a16:creationId xmlns:a16="http://schemas.microsoft.com/office/drawing/2014/main" xmlns="" id="{0C0F4A2F-944A-44B4-BDCC-01298C604A7C}"/>
                </a:ext>
              </a:extLst>
            </p:cNvPr>
            <p:cNvCxnSpPr>
              <a:cxnSpLocks/>
            </p:cNvCxnSpPr>
            <p:nvPr/>
          </p:nvCxnSpPr>
          <p:spPr>
            <a:xfrm>
              <a:off x="3569136" y="2734970"/>
              <a:ext cx="753813" cy="0"/>
            </a:xfrm>
            <a:prstGeom prst="line">
              <a:avLst/>
            </a:prstGeom>
            <a:ln w="19050">
              <a:solidFill>
                <a:srgbClr val="FF3300"/>
              </a:solidFill>
              <a:prstDash val="dash"/>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xmlns="" id="{DB81582B-B39E-4DC4-A42C-2938FBF4A97C}"/>
                </a:ext>
              </a:extLst>
            </p:cNvPr>
            <p:cNvPicPr>
              <a:picLocks noChangeAspect="1"/>
            </p:cNvPicPr>
            <p:nvPr/>
          </p:nvPicPr>
          <p:blipFill>
            <a:blip r:embed="rId4"/>
            <a:stretch>
              <a:fillRect/>
            </a:stretch>
          </p:blipFill>
          <p:spPr>
            <a:xfrm>
              <a:off x="4173543" y="2457641"/>
              <a:ext cx="483331" cy="624794"/>
            </a:xfrm>
            <a:prstGeom prst="rect">
              <a:avLst/>
            </a:prstGeom>
          </p:spPr>
        </p:pic>
        <p:sp>
          <p:nvSpPr>
            <p:cNvPr id="56" name="TextBox 55">
              <a:extLst>
                <a:ext uri="{FF2B5EF4-FFF2-40B4-BE49-F238E27FC236}">
                  <a16:creationId xmlns:a16="http://schemas.microsoft.com/office/drawing/2014/main" xmlns="" id="{9FE53D78-E284-4466-BA53-4883F2AEC232}"/>
                </a:ext>
              </a:extLst>
            </p:cNvPr>
            <p:cNvSpPr txBox="1"/>
            <p:nvPr/>
          </p:nvSpPr>
          <p:spPr>
            <a:xfrm>
              <a:off x="6658713" y="2288627"/>
              <a:ext cx="1356261" cy="461665"/>
            </a:xfrm>
            <a:prstGeom prst="rect">
              <a:avLst/>
            </a:prstGeom>
            <a:noFill/>
            <a:ln>
              <a:solidFill>
                <a:srgbClr val="00B050"/>
              </a:solidFill>
            </a:ln>
          </p:spPr>
          <p:txBody>
            <a:bodyPr wrap="square" rtlCol="0">
              <a:spAutoFit/>
            </a:bodyPr>
            <a:lstStyle/>
            <a:p>
              <a:r>
                <a:rPr lang="en-US" sz="1200" i="1" dirty="0"/>
                <a:t>Il4_ts, IL13_ts,</a:t>
              </a:r>
            </a:p>
            <a:p>
              <a:r>
                <a:rPr lang="en-US" sz="1200" i="1" dirty="0"/>
                <a:t>IL10_ts, </a:t>
              </a:r>
              <a:r>
                <a:rPr lang="en-US" sz="1200" i="1" dirty="0" err="1"/>
                <a:t>TGFb_ts</a:t>
              </a:r>
              <a:endParaRPr lang="ru-RU" sz="1200" i="1" dirty="0"/>
            </a:p>
          </p:txBody>
        </p:sp>
        <p:cxnSp>
          <p:nvCxnSpPr>
            <p:cNvPr id="57" name="Straight Connector 56">
              <a:extLst>
                <a:ext uri="{FF2B5EF4-FFF2-40B4-BE49-F238E27FC236}">
                  <a16:creationId xmlns:a16="http://schemas.microsoft.com/office/drawing/2014/main" xmlns="" id="{60C955F6-3319-433F-BE87-16B44806EFBF}"/>
                </a:ext>
              </a:extLst>
            </p:cNvPr>
            <p:cNvCxnSpPr>
              <a:cxnSpLocks/>
            </p:cNvCxnSpPr>
            <p:nvPr/>
          </p:nvCxnSpPr>
          <p:spPr>
            <a:xfrm flipV="1">
              <a:off x="5972908" y="2506456"/>
              <a:ext cx="674740" cy="13003"/>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xmlns="" id="{2D9DC667-7D75-473B-A712-B5B2DDAD2130}"/>
                </a:ext>
              </a:extLst>
            </p:cNvPr>
            <p:cNvPicPr>
              <a:picLocks noChangeAspect="1"/>
            </p:cNvPicPr>
            <p:nvPr/>
          </p:nvPicPr>
          <p:blipFill>
            <a:blip r:embed="rId3"/>
            <a:stretch>
              <a:fillRect/>
            </a:stretch>
          </p:blipFill>
          <p:spPr>
            <a:xfrm>
              <a:off x="5728908" y="2382411"/>
              <a:ext cx="300328" cy="352559"/>
            </a:xfrm>
            <a:prstGeom prst="rect">
              <a:avLst/>
            </a:prstGeom>
          </p:spPr>
        </p:pic>
        <p:cxnSp>
          <p:nvCxnSpPr>
            <p:cNvPr id="60" name="Straight Arrow Connector 59">
              <a:extLst>
                <a:ext uri="{FF2B5EF4-FFF2-40B4-BE49-F238E27FC236}">
                  <a16:creationId xmlns:a16="http://schemas.microsoft.com/office/drawing/2014/main" xmlns="" id="{12F14683-E3F0-45CE-90DB-8A64CF7164A5}"/>
                </a:ext>
              </a:extLst>
            </p:cNvPr>
            <p:cNvCxnSpPr/>
            <p:nvPr/>
          </p:nvCxnSpPr>
          <p:spPr>
            <a:xfrm>
              <a:off x="5381251" y="2999547"/>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xmlns="" id="{FFEE3E10-88F9-4830-BB9D-17AD19568D23}"/>
                </a:ext>
              </a:extLst>
            </p:cNvPr>
            <p:cNvSpPr/>
            <p:nvPr/>
          </p:nvSpPr>
          <p:spPr>
            <a:xfrm>
              <a:off x="407234" y="4800943"/>
              <a:ext cx="1257661" cy="118928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TextBox 61">
              <a:extLst>
                <a:ext uri="{FF2B5EF4-FFF2-40B4-BE49-F238E27FC236}">
                  <a16:creationId xmlns:a16="http://schemas.microsoft.com/office/drawing/2014/main" xmlns="" id="{8970ACEF-EBD7-4DA6-A57E-BBE6E80B590A}"/>
                </a:ext>
              </a:extLst>
            </p:cNvPr>
            <p:cNvSpPr txBox="1"/>
            <p:nvPr/>
          </p:nvSpPr>
          <p:spPr>
            <a:xfrm>
              <a:off x="5350211" y="5317608"/>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3" name="TextBox 62">
              <a:extLst>
                <a:ext uri="{FF2B5EF4-FFF2-40B4-BE49-F238E27FC236}">
                  <a16:creationId xmlns:a16="http://schemas.microsoft.com/office/drawing/2014/main" xmlns="" id="{B6664D34-240C-4841-B3ED-EA7D86B6082E}"/>
                </a:ext>
              </a:extLst>
            </p:cNvPr>
            <p:cNvSpPr txBox="1"/>
            <p:nvPr/>
          </p:nvSpPr>
          <p:spPr>
            <a:xfrm>
              <a:off x="5350210" y="4130801"/>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4" name="TextBox 63">
              <a:extLst>
                <a:ext uri="{FF2B5EF4-FFF2-40B4-BE49-F238E27FC236}">
                  <a16:creationId xmlns:a16="http://schemas.microsoft.com/office/drawing/2014/main" xmlns="" id="{518D78F8-49D9-4209-AB8E-3D3EB9CAFC2E}"/>
                </a:ext>
              </a:extLst>
            </p:cNvPr>
            <p:cNvSpPr txBox="1"/>
            <p:nvPr/>
          </p:nvSpPr>
          <p:spPr>
            <a:xfrm>
              <a:off x="5340225" y="3080572"/>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5" name="TextBox 64">
              <a:extLst>
                <a:ext uri="{FF2B5EF4-FFF2-40B4-BE49-F238E27FC236}">
                  <a16:creationId xmlns:a16="http://schemas.microsoft.com/office/drawing/2014/main" xmlns="" id="{0A27C7A9-B08A-47C0-A07F-C6A3FEE83BA5}"/>
                </a:ext>
              </a:extLst>
            </p:cNvPr>
            <p:cNvSpPr txBox="1"/>
            <p:nvPr/>
          </p:nvSpPr>
          <p:spPr>
            <a:xfrm>
              <a:off x="6743096" y="1779892"/>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6" name="TextBox 65">
              <a:extLst>
                <a:ext uri="{FF2B5EF4-FFF2-40B4-BE49-F238E27FC236}">
                  <a16:creationId xmlns:a16="http://schemas.microsoft.com/office/drawing/2014/main" xmlns="" id="{021C06D9-168C-4C11-9A0F-86F3AC15F65A}"/>
                </a:ext>
              </a:extLst>
            </p:cNvPr>
            <p:cNvSpPr txBox="1"/>
            <p:nvPr/>
          </p:nvSpPr>
          <p:spPr>
            <a:xfrm>
              <a:off x="2761697" y="1773277"/>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7" name="TextBox 66">
              <a:extLst>
                <a:ext uri="{FF2B5EF4-FFF2-40B4-BE49-F238E27FC236}">
                  <a16:creationId xmlns:a16="http://schemas.microsoft.com/office/drawing/2014/main" xmlns="" id="{099257D8-18CF-4A78-B0B6-697A455115C9}"/>
                </a:ext>
              </a:extLst>
            </p:cNvPr>
            <p:cNvSpPr txBox="1"/>
            <p:nvPr/>
          </p:nvSpPr>
          <p:spPr>
            <a:xfrm>
              <a:off x="4839463" y="2411951"/>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proliferation</a:t>
              </a:r>
              <a:endParaRPr lang="ru-RU" sz="700" b="1" dirty="0"/>
            </a:p>
          </p:txBody>
        </p:sp>
        <p:sp>
          <p:nvSpPr>
            <p:cNvPr id="68" name="TextBox 67">
              <a:extLst>
                <a:ext uri="{FF2B5EF4-FFF2-40B4-BE49-F238E27FC236}">
                  <a16:creationId xmlns:a16="http://schemas.microsoft.com/office/drawing/2014/main" xmlns="" id="{866BAFBD-B6F7-44B8-8A12-3DF431A53878}"/>
                </a:ext>
              </a:extLst>
            </p:cNvPr>
            <p:cNvSpPr txBox="1"/>
            <p:nvPr/>
          </p:nvSpPr>
          <p:spPr>
            <a:xfrm>
              <a:off x="5135662" y="445162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migration to TISSUE</a:t>
              </a:r>
              <a:endParaRPr lang="ru-RU" sz="700" b="1" dirty="0"/>
            </a:p>
          </p:txBody>
        </p:sp>
        <p:sp>
          <p:nvSpPr>
            <p:cNvPr id="69" name="TextBox 68">
              <a:extLst>
                <a:ext uri="{FF2B5EF4-FFF2-40B4-BE49-F238E27FC236}">
                  <a16:creationId xmlns:a16="http://schemas.microsoft.com/office/drawing/2014/main" xmlns="" id="{B7E3BFAC-CB7D-408A-9710-B763CF46FEFD}"/>
                </a:ext>
              </a:extLst>
            </p:cNvPr>
            <p:cNvSpPr txBox="1"/>
            <p:nvPr/>
          </p:nvSpPr>
          <p:spPr>
            <a:xfrm>
              <a:off x="5110260" y="3503199"/>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0" name="TextBox 69">
              <a:extLst>
                <a:ext uri="{FF2B5EF4-FFF2-40B4-BE49-F238E27FC236}">
                  <a16:creationId xmlns:a16="http://schemas.microsoft.com/office/drawing/2014/main" xmlns="" id="{BE4F3B2E-1466-47CD-AD33-06517DE65D9E}"/>
                </a:ext>
              </a:extLst>
            </p:cNvPr>
            <p:cNvSpPr txBox="1"/>
            <p:nvPr/>
          </p:nvSpPr>
          <p:spPr>
            <a:xfrm>
              <a:off x="6151662" y="2097730"/>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1" name="TextBox 70">
              <a:extLst>
                <a:ext uri="{FF2B5EF4-FFF2-40B4-BE49-F238E27FC236}">
                  <a16:creationId xmlns:a16="http://schemas.microsoft.com/office/drawing/2014/main" xmlns="" id="{B8C5A25F-E6FD-42F1-8BD5-C474EC02E1E2}"/>
                </a:ext>
              </a:extLst>
            </p:cNvPr>
            <p:cNvSpPr txBox="1"/>
            <p:nvPr/>
          </p:nvSpPr>
          <p:spPr>
            <a:xfrm>
              <a:off x="3289921" y="2106196"/>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2" name="TextBox 71">
              <a:extLst>
                <a:ext uri="{FF2B5EF4-FFF2-40B4-BE49-F238E27FC236}">
                  <a16:creationId xmlns:a16="http://schemas.microsoft.com/office/drawing/2014/main" xmlns="" id="{8C94A333-B04E-4D9E-A3A0-AE084C882FEA}"/>
                </a:ext>
              </a:extLst>
            </p:cNvPr>
            <p:cNvSpPr txBox="1"/>
            <p:nvPr/>
          </p:nvSpPr>
          <p:spPr>
            <a:xfrm>
              <a:off x="5087743" y="5512343"/>
              <a:ext cx="77499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Migration to OTHER TISSUES</a:t>
              </a:r>
              <a:endParaRPr lang="ru-RU" sz="700" b="1" dirty="0"/>
            </a:p>
          </p:txBody>
        </p:sp>
        <p:sp>
          <p:nvSpPr>
            <p:cNvPr id="73" name="TextBox 72">
              <a:extLst>
                <a:ext uri="{FF2B5EF4-FFF2-40B4-BE49-F238E27FC236}">
                  <a16:creationId xmlns:a16="http://schemas.microsoft.com/office/drawing/2014/main" xmlns="" id="{6483E13E-7CE7-4D76-80E3-2195E91448F4}"/>
                </a:ext>
              </a:extLst>
            </p:cNvPr>
            <p:cNvSpPr txBox="1"/>
            <p:nvPr/>
          </p:nvSpPr>
          <p:spPr>
            <a:xfrm>
              <a:off x="964338" y="1360037"/>
              <a:ext cx="584593" cy="129533"/>
            </a:xfrm>
            <a:prstGeom prst="rect">
              <a:avLst/>
            </a:prstGeom>
            <a:noFill/>
          </p:spPr>
          <p:txBody>
            <a:bodyPr wrap="square" lIns="18000" tIns="10800" rIns="18000" bIns="10800" rtlCol="0">
              <a:spAutoFit/>
            </a:bodyPr>
            <a:lstStyle/>
            <a:p>
              <a:r>
                <a:rPr lang="en-US" sz="700" b="1" dirty="0"/>
                <a:t>Lymph node</a:t>
              </a:r>
              <a:endParaRPr lang="ru-RU" sz="700" b="1" dirty="0"/>
            </a:p>
          </p:txBody>
        </p:sp>
        <p:sp>
          <p:nvSpPr>
            <p:cNvPr id="74" name="TextBox 73">
              <a:extLst>
                <a:ext uri="{FF2B5EF4-FFF2-40B4-BE49-F238E27FC236}">
                  <a16:creationId xmlns:a16="http://schemas.microsoft.com/office/drawing/2014/main" xmlns="" id="{DB105C30-698D-4A92-AF45-5BF00FEC0739}"/>
                </a:ext>
              </a:extLst>
            </p:cNvPr>
            <p:cNvSpPr txBox="1"/>
            <p:nvPr/>
          </p:nvSpPr>
          <p:spPr>
            <a:xfrm>
              <a:off x="905070" y="4894213"/>
              <a:ext cx="620255" cy="129533"/>
            </a:xfrm>
            <a:prstGeom prst="rect">
              <a:avLst/>
            </a:prstGeom>
            <a:noFill/>
          </p:spPr>
          <p:txBody>
            <a:bodyPr wrap="square" lIns="18000" tIns="10800" rIns="18000" bIns="10800" rtlCol="0">
              <a:spAutoFit/>
            </a:bodyPr>
            <a:lstStyle/>
            <a:p>
              <a:r>
                <a:rPr lang="en-US" sz="700" b="1" dirty="0"/>
                <a:t>Bone marrow</a:t>
              </a:r>
              <a:endParaRPr lang="ru-RU" sz="700" b="1" dirty="0"/>
            </a:p>
          </p:txBody>
        </p:sp>
        <p:sp>
          <p:nvSpPr>
            <p:cNvPr id="75" name="TextBox 74">
              <a:extLst>
                <a:ext uri="{FF2B5EF4-FFF2-40B4-BE49-F238E27FC236}">
                  <a16:creationId xmlns:a16="http://schemas.microsoft.com/office/drawing/2014/main" xmlns="" id="{AC87CF23-9DF3-45BB-A5DA-25FAF2D52472}"/>
                </a:ext>
              </a:extLst>
            </p:cNvPr>
            <p:cNvSpPr txBox="1"/>
            <p:nvPr/>
          </p:nvSpPr>
          <p:spPr>
            <a:xfrm>
              <a:off x="7556978" y="1360037"/>
              <a:ext cx="393224" cy="129533"/>
            </a:xfrm>
            <a:prstGeom prst="rect">
              <a:avLst/>
            </a:prstGeom>
            <a:noFill/>
          </p:spPr>
          <p:txBody>
            <a:bodyPr wrap="square" lIns="18000" tIns="10800" rIns="18000" bIns="10800" rtlCol="0">
              <a:spAutoFit/>
            </a:bodyPr>
            <a:lstStyle/>
            <a:p>
              <a:r>
                <a:rPr lang="en-US" sz="700" b="1" dirty="0"/>
                <a:t>Tissue</a:t>
              </a:r>
              <a:endParaRPr lang="ru-RU" sz="700" b="1" dirty="0"/>
            </a:p>
          </p:txBody>
        </p:sp>
        <p:sp>
          <p:nvSpPr>
            <p:cNvPr id="76" name="TextBox 75">
              <a:extLst>
                <a:ext uri="{FF2B5EF4-FFF2-40B4-BE49-F238E27FC236}">
                  <a16:creationId xmlns:a16="http://schemas.microsoft.com/office/drawing/2014/main" xmlns="" id="{68848B54-EF65-4EA3-9520-BDC9049D145D}"/>
                </a:ext>
              </a:extLst>
            </p:cNvPr>
            <p:cNvSpPr txBox="1"/>
            <p:nvPr/>
          </p:nvSpPr>
          <p:spPr>
            <a:xfrm>
              <a:off x="7556978" y="4829446"/>
              <a:ext cx="393224" cy="129533"/>
            </a:xfrm>
            <a:prstGeom prst="rect">
              <a:avLst/>
            </a:prstGeom>
            <a:noFill/>
          </p:spPr>
          <p:txBody>
            <a:bodyPr wrap="square" lIns="18000" tIns="10800" rIns="18000" bIns="10800" rtlCol="0">
              <a:spAutoFit/>
            </a:bodyPr>
            <a:lstStyle/>
            <a:p>
              <a:r>
                <a:rPr lang="en-US" sz="700" b="1" dirty="0"/>
                <a:t>Plasma</a:t>
              </a:r>
              <a:endParaRPr lang="ru-RU" sz="700" b="1" dirty="0"/>
            </a:p>
          </p:txBody>
        </p:sp>
      </p:grpSp>
      <p:sp>
        <p:nvSpPr>
          <p:cNvPr id="78" name="TextBox 77">
            <a:extLst>
              <a:ext uri="{FF2B5EF4-FFF2-40B4-BE49-F238E27FC236}">
                <a16:creationId xmlns:a16="http://schemas.microsoft.com/office/drawing/2014/main" xmlns="" id="{FD870D93-982C-46C8-9B1D-A4BFFC257606}"/>
              </a:ext>
            </a:extLst>
          </p:cNvPr>
          <p:cNvSpPr txBox="1"/>
          <p:nvPr/>
        </p:nvSpPr>
        <p:spPr>
          <a:xfrm>
            <a:off x="498036" y="5927115"/>
            <a:ext cx="6380786"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All changes in xlsx file are selected in red font or highlighted with yellow  </a:t>
            </a:r>
            <a:endParaRPr lang="ru-RU" sz="1400" dirty="0"/>
          </a:p>
        </p:txBody>
      </p:sp>
    </p:spTree>
    <p:extLst>
      <p:ext uri="{BB962C8B-B14F-4D97-AF65-F5344CB8AC3E}">
        <p14:creationId xmlns:p14="http://schemas.microsoft.com/office/powerpoint/2010/main" val="3038202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Preliminary calibration of updated Mph </a:t>
            </a:r>
            <a:r>
              <a:rPr lang="en-US" dirty="0" err="1"/>
              <a:t>submodel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62</a:t>
            </a:fld>
            <a:endParaRPr lang="ru-RU"/>
          </a:p>
        </p:txBody>
      </p:sp>
      <p:pic>
        <p:nvPicPr>
          <p:cNvPr id="5" name="Picture 4">
            <a:extLst>
              <a:ext uri="{FF2B5EF4-FFF2-40B4-BE49-F238E27FC236}">
                <a16:creationId xmlns:a16="http://schemas.microsoft.com/office/drawing/2014/main" xmlns="" id="{F98AC12B-E3F1-458B-9D95-D49CA54D0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829" y="957022"/>
            <a:ext cx="5902425" cy="3013075"/>
          </a:xfrm>
          <a:prstGeom prst="rect">
            <a:avLst/>
          </a:prstGeom>
        </p:spPr>
      </p:pic>
      <p:sp>
        <p:nvSpPr>
          <p:cNvPr id="7" name="TextBox 6">
            <a:extLst>
              <a:ext uri="{FF2B5EF4-FFF2-40B4-BE49-F238E27FC236}">
                <a16:creationId xmlns:a16="http://schemas.microsoft.com/office/drawing/2014/main" xmlns="" id="{472269EA-23E8-4201-AE6F-EE4518F1FD55}"/>
              </a:ext>
            </a:extLst>
          </p:cNvPr>
          <p:cNvSpPr txBox="1"/>
          <p:nvPr/>
        </p:nvSpPr>
        <p:spPr>
          <a:xfrm>
            <a:off x="5020734" y="2988734"/>
            <a:ext cx="987771" cy="369332"/>
          </a:xfrm>
          <a:prstGeom prst="rect">
            <a:avLst/>
          </a:prstGeom>
          <a:noFill/>
        </p:spPr>
        <p:txBody>
          <a:bodyPr wrap="none" rtlCol="0">
            <a:spAutoFit/>
          </a:bodyPr>
          <a:lstStyle/>
          <a:p>
            <a:r>
              <a:rPr lang="en-US" dirty="0" err="1"/>
              <a:t>PBM_pl</a:t>
            </a:r>
            <a:endParaRPr lang="ru-RU" dirty="0"/>
          </a:p>
        </p:txBody>
      </p:sp>
      <p:sp>
        <p:nvSpPr>
          <p:cNvPr id="12" name="TextBox 11">
            <a:extLst>
              <a:ext uri="{FF2B5EF4-FFF2-40B4-BE49-F238E27FC236}">
                <a16:creationId xmlns:a16="http://schemas.microsoft.com/office/drawing/2014/main" xmlns="" id="{088B489E-CA25-4C68-825D-5FA1211C3738}"/>
              </a:ext>
            </a:extLst>
          </p:cNvPr>
          <p:cNvSpPr txBox="1"/>
          <p:nvPr/>
        </p:nvSpPr>
        <p:spPr>
          <a:xfrm>
            <a:off x="5020728" y="2463799"/>
            <a:ext cx="1015919" cy="369332"/>
          </a:xfrm>
          <a:prstGeom prst="rect">
            <a:avLst/>
          </a:prstGeom>
          <a:noFill/>
        </p:spPr>
        <p:txBody>
          <a:bodyPr wrap="none" rtlCol="0">
            <a:spAutoFit/>
          </a:bodyPr>
          <a:lstStyle/>
          <a:p>
            <a:r>
              <a:rPr lang="en-US" dirty="0" err="1">
                <a:solidFill>
                  <a:srgbClr val="0000FF"/>
                </a:solidFill>
              </a:rPr>
              <a:t>iMph_ts</a:t>
            </a:r>
            <a:endParaRPr lang="ru-RU" dirty="0">
              <a:solidFill>
                <a:srgbClr val="0000FF"/>
              </a:solidFill>
            </a:endParaRPr>
          </a:p>
        </p:txBody>
      </p:sp>
      <p:sp>
        <p:nvSpPr>
          <p:cNvPr id="13" name="TextBox 12">
            <a:extLst>
              <a:ext uri="{FF2B5EF4-FFF2-40B4-BE49-F238E27FC236}">
                <a16:creationId xmlns:a16="http://schemas.microsoft.com/office/drawing/2014/main" xmlns="" id="{70214989-D71E-4297-B5D5-EFB3C6E85E74}"/>
              </a:ext>
            </a:extLst>
          </p:cNvPr>
          <p:cNvSpPr txBox="1"/>
          <p:nvPr/>
        </p:nvSpPr>
        <p:spPr>
          <a:xfrm>
            <a:off x="5012268" y="1778001"/>
            <a:ext cx="800219" cy="369332"/>
          </a:xfrm>
          <a:prstGeom prst="rect">
            <a:avLst/>
          </a:prstGeom>
          <a:noFill/>
        </p:spPr>
        <p:txBody>
          <a:bodyPr wrap="none" rtlCol="0">
            <a:spAutoFit/>
          </a:bodyPr>
          <a:lstStyle/>
          <a:p>
            <a:r>
              <a:rPr lang="en-US" dirty="0">
                <a:solidFill>
                  <a:srgbClr val="FF0000"/>
                </a:solidFill>
              </a:rPr>
              <a:t>M1_ts</a:t>
            </a:r>
            <a:endParaRPr lang="ru-RU" dirty="0">
              <a:solidFill>
                <a:srgbClr val="FF0000"/>
              </a:solidFill>
            </a:endParaRPr>
          </a:p>
        </p:txBody>
      </p:sp>
      <p:sp>
        <p:nvSpPr>
          <p:cNvPr id="14" name="TextBox 13">
            <a:extLst>
              <a:ext uri="{FF2B5EF4-FFF2-40B4-BE49-F238E27FC236}">
                <a16:creationId xmlns:a16="http://schemas.microsoft.com/office/drawing/2014/main" xmlns="" id="{FBD869E1-D9F4-472A-BA6D-5742928099CA}"/>
              </a:ext>
            </a:extLst>
          </p:cNvPr>
          <p:cNvSpPr txBox="1"/>
          <p:nvPr/>
        </p:nvSpPr>
        <p:spPr>
          <a:xfrm>
            <a:off x="5012268" y="1388530"/>
            <a:ext cx="821059" cy="369332"/>
          </a:xfrm>
          <a:prstGeom prst="rect">
            <a:avLst/>
          </a:prstGeom>
          <a:noFill/>
        </p:spPr>
        <p:txBody>
          <a:bodyPr wrap="none" rtlCol="0">
            <a:spAutoFit/>
          </a:bodyPr>
          <a:lstStyle/>
          <a:p>
            <a:r>
              <a:rPr lang="en-US" dirty="0">
                <a:solidFill>
                  <a:srgbClr val="00B050"/>
                </a:solidFill>
              </a:rPr>
              <a:t>M2_ts</a:t>
            </a:r>
            <a:endParaRPr lang="ru-RU" dirty="0">
              <a:solidFill>
                <a:srgbClr val="00B050"/>
              </a:solidFill>
            </a:endParaRPr>
          </a:p>
        </p:txBody>
      </p:sp>
      <p:sp>
        <p:nvSpPr>
          <p:cNvPr id="8" name="TextBox 7">
            <a:extLst>
              <a:ext uri="{FF2B5EF4-FFF2-40B4-BE49-F238E27FC236}">
                <a16:creationId xmlns:a16="http://schemas.microsoft.com/office/drawing/2014/main" xmlns="" id="{4016E11C-CA0D-4735-839F-AD699132CBB3}"/>
              </a:ext>
            </a:extLst>
          </p:cNvPr>
          <p:cNvSpPr txBox="1"/>
          <p:nvPr/>
        </p:nvSpPr>
        <p:spPr>
          <a:xfrm>
            <a:off x="595985" y="4339908"/>
            <a:ext cx="8140690" cy="1015663"/>
          </a:xfrm>
          <a:prstGeom prst="rect">
            <a:avLst/>
          </a:prstGeom>
          <a:noFill/>
        </p:spPr>
        <p:txBody>
          <a:bodyPr wrap="none" rtlCol="0">
            <a:spAutoFit/>
          </a:bodyPr>
          <a:lstStyle/>
          <a:p>
            <a:pPr marL="285750" indent="-285750">
              <a:buFont typeface="Arial" panose="020B0604020202020204" pitchFamily="34" charset="0"/>
              <a:buChar char="•"/>
            </a:pPr>
            <a:r>
              <a:rPr lang="en-US" dirty="0"/>
              <a:t>Changes in model parameters providing quality of fitting presented above</a:t>
            </a:r>
          </a:p>
          <a:p>
            <a:pPr lvl="1"/>
            <a:r>
              <a:rPr lang="en-US" sz="1400" dirty="0" err="1"/>
              <a:t>kbase_rec_pbm_pl</a:t>
            </a:r>
            <a:r>
              <a:rPr lang="en-US" sz="1400" dirty="0"/>
              <a:t> = </a:t>
            </a:r>
            <a:r>
              <a:rPr lang="en-US" sz="1400" dirty="0">
                <a:solidFill>
                  <a:srgbClr val="862D91"/>
                </a:solidFill>
              </a:rPr>
              <a:t>2e4</a:t>
            </a:r>
            <a:r>
              <a:rPr lang="en-US" sz="1400" dirty="0"/>
              <a:t>;//8000; // @Const  {units: </a:t>
            </a:r>
            <a:r>
              <a:rPr lang="en-US" sz="1400" dirty="0" err="1"/>
              <a:t>kcell</a:t>
            </a:r>
            <a:r>
              <a:rPr lang="en-US" sz="1400" dirty="0"/>
              <a:t>/</a:t>
            </a:r>
            <a:r>
              <a:rPr lang="en-US" sz="1400" dirty="0" err="1"/>
              <a:t>litre</a:t>
            </a:r>
            <a:r>
              <a:rPr lang="en-US" sz="1400" dirty="0"/>
              <a:t>/h};</a:t>
            </a:r>
          </a:p>
          <a:p>
            <a:pPr lvl="1"/>
            <a:r>
              <a:rPr lang="en-US" sz="1400" dirty="0"/>
              <a:t>kbase_act_imph_m1_ts = </a:t>
            </a:r>
            <a:r>
              <a:rPr lang="en-US" sz="1400" dirty="0">
                <a:solidFill>
                  <a:srgbClr val="862D91"/>
                </a:solidFill>
              </a:rPr>
              <a:t>9e-2</a:t>
            </a:r>
            <a:r>
              <a:rPr lang="en-US" sz="1400" dirty="0"/>
              <a:t>;//0.003; // @Const  {units: 1/h};</a:t>
            </a:r>
          </a:p>
          <a:p>
            <a:pPr lvl="1"/>
            <a:r>
              <a:rPr lang="en-US" sz="1400" dirty="0"/>
              <a:t>kbase_act_imph_m2_ts = </a:t>
            </a:r>
            <a:r>
              <a:rPr lang="en-US" sz="1400" dirty="0">
                <a:solidFill>
                  <a:srgbClr val="862D91"/>
                </a:solidFill>
              </a:rPr>
              <a:t>2e-1</a:t>
            </a:r>
            <a:r>
              <a:rPr lang="en-US" sz="1400" dirty="0"/>
              <a:t>;//9e-2;//0.003; // @Const  {units: 1/h};</a:t>
            </a:r>
          </a:p>
        </p:txBody>
      </p:sp>
    </p:spTree>
    <p:extLst>
      <p:ext uri="{BB962C8B-B14F-4D97-AF65-F5344CB8AC3E}">
        <p14:creationId xmlns:p14="http://schemas.microsoft.com/office/powerpoint/2010/main" val="1209030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Mph sub-model scheme: IRT version of cytokine source profiles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63</a:t>
            </a:fld>
            <a:endParaRPr lang="ru-RU"/>
          </a:p>
        </p:txBody>
      </p:sp>
      <p:sp>
        <p:nvSpPr>
          <p:cNvPr id="13" name="TextBox 12">
            <a:extLst>
              <a:ext uri="{FF2B5EF4-FFF2-40B4-BE49-F238E27FC236}">
                <a16:creationId xmlns:a16="http://schemas.microsoft.com/office/drawing/2014/main" xmlns="" id="{7027ECA9-59C7-4392-9871-E7A0DC957E57}"/>
              </a:ext>
            </a:extLst>
          </p:cNvPr>
          <p:cNvSpPr txBox="1"/>
          <p:nvPr/>
        </p:nvSpPr>
        <p:spPr>
          <a:xfrm>
            <a:off x="412520" y="5348136"/>
            <a:ext cx="8324156"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Following cytokine source profiles were downloaded from IRT: IL1b, IL6, IL10, IL12, IL23, </a:t>
            </a:r>
            <a:r>
              <a:rPr lang="en-US" sz="1200" dirty="0" err="1"/>
              <a:t>TNFa</a:t>
            </a:r>
            <a:r>
              <a:rPr lang="en-US" sz="1200" dirty="0"/>
              <a:t>, </a:t>
            </a:r>
            <a:r>
              <a:rPr lang="en-US" sz="1200" dirty="0" err="1"/>
              <a:t>TGFb</a:t>
            </a:r>
            <a:r>
              <a:rPr lang="en-US" sz="1200" dirty="0"/>
              <a:t>, CXCL10, CCL17, CCL2. All these cytokines/chemokines are produced by cell components of Mph life cycle sub-model </a:t>
            </a:r>
          </a:p>
          <a:p>
            <a:pPr marL="285750" indent="-285750">
              <a:buFont typeface="Arial" panose="020B0604020202020204" pitchFamily="34" charset="0"/>
              <a:buChar char="•"/>
            </a:pPr>
            <a:r>
              <a:rPr lang="en-US" sz="1200" dirty="0"/>
              <a:t>Synthesis of IL10, </a:t>
            </a:r>
            <a:r>
              <a:rPr lang="en-US" sz="1200" dirty="0" err="1"/>
              <a:t>TGFb</a:t>
            </a:r>
            <a:r>
              <a:rPr lang="en-US" sz="1200" dirty="0"/>
              <a:t> and CCL2 by M2 in TISSUE was also implemented</a:t>
            </a:r>
            <a:endParaRPr lang="ru-RU" sz="1200" dirty="0"/>
          </a:p>
        </p:txBody>
      </p:sp>
      <p:grpSp>
        <p:nvGrpSpPr>
          <p:cNvPr id="8" name="Group 7">
            <a:extLst>
              <a:ext uri="{FF2B5EF4-FFF2-40B4-BE49-F238E27FC236}">
                <a16:creationId xmlns:a16="http://schemas.microsoft.com/office/drawing/2014/main" xmlns="" id="{8B4BB10E-2944-4D71-8884-0E4DD9A18C04}"/>
              </a:ext>
            </a:extLst>
          </p:cNvPr>
          <p:cNvGrpSpPr/>
          <p:nvPr/>
        </p:nvGrpSpPr>
        <p:grpSpPr>
          <a:xfrm>
            <a:off x="802431" y="1052883"/>
            <a:ext cx="7324531" cy="4120049"/>
            <a:chOff x="802431" y="885243"/>
            <a:chExt cx="7324531" cy="4120049"/>
          </a:xfrm>
        </p:grpSpPr>
        <p:pic>
          <p:nvPicPr>
            <p:cNvPr id="4" name="Picture 3">
              <a:extLst>
                <a:ext uri="{FF2B5EF4-FFF2-40B4-BE49-F238E27FC236}">
                  <a16:creationId xmlns:a16="http://schemas.microsoft.com/office/drawing/2014/main" xmlns="" id="{D5FE29B1-F6B2-43DA-A8AD-AB9163870A5B}"/>
                </a:ext>
              </a:extLst>
            </p:cNvPr>
            <p:cNvPicPr>
              <a:picLocks noChangeAspect="1"/>
            </p:cNvPicPr>
            <p:nvPr/>
          </p:nvPicPr>
          <p:blipFill>
            <a:blip r:embed="rId3"/>
            <a:stretch>
              <a:fillRect/>
            </a:stretch>
          </p:blipFill>
          <p:spPr>
            <a:xfrm>
              <a:off x="802431" y="885243"/>
              <a:ext cx="7324531" cy="4120049"/>
            </a:xfrm>
            <a:prstGeom prst="rect">
              <a:avLst/>
            </a:prstGeom>
          </p:spPr>
        </p:pic>
        <p:grpSp>
          <p:nvGrpSpPr>
            <p:cNvPr id="7" name="Group 6">
              <a:extLst>
                <a:ext uri="{FF2B5EF4-FFF2-40B4-BE49-F238E27FC236}">
                  <a16:creationId xmlns:a16="http://schemas.microsoft.com/office/drawing/2014/main" xmlns="" id="{E45D64F9-63DC-42FB-9C33-8A9E0C9A3901}"/>
                </a:ext>
              </a:extLst>
            </p:cNvPr>
            <p:cNvGrpSpPr/>
            <p:nvPr/>
          </p:nvGrpSpPr>
          <p:grpSpPr>
            <a:xfrm>
              <a:off x="6946900" y="1986717"/>
              <a:ext cx="209550" cy="127000"/>
              <a:chOff x="8648700" y="1625600"/>
              <a:chExt cx="209550" cy="127000"/>
            </a:xfrm>
          </p:grpSpPr>
          <p:cxnSp>
            <p:nvCxnSpPr>
              <p:cNvPr id="6" name="Straight Connector 5">
                <a:extLst>
                  <a:ext uri="{FF2B5EF4-FFF2-40B4-BE49-F238E27FC236}">
                    <a16:creationId xmlns:a16="http://schemas.microsoft.com/office/drawing/2014/main" xmlns="" id="{F689BF66-3C75-4E90-864F-895F21E2648A}"/>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D0D1BE41-9AFF-48C5-8484-1AA2F7FAE7C2}"/>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xmlns="" id="{E31DA3A4-7C57-4DF9-97DE-52043A6B79D5}"/>
                </a:ext>
              </a:extLst>
            </p:cNvPr>
            <p:cNvGrpSpPr/>
            <p:nvPr/>
          </p:nvGrpSpPr>
          <p:grpSpPr>
            <a:xfrm>
              <a:off x="6953250" y="2266117"/>
              <a:ext cx="209550" cy="127000"/>
              <a:chOff x="8648700" y="1625600"/>
              <a:chExt cx="209550" cy="127000"/>
            </a:xfrm>
          </p:grpSpPr>
          <p:cxnSp>
            <p:nvCxnSpPr>
              <p:cNvPr id="14" name="Straight Connector 13">
                <a:extLst>
                  <a:ext uri="{FF2B5EF4-FFF2-40B4-BE49-F238E27FC236}">
                    <a16:creationId xmlns:a16="http://schemas.microsoft.com/office/drawing/2014/main" xmlns="" id="{E4DA2BD5-C88F-418E-B036-B361D9BE80FA}"/>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C2CA946-51B2-472F-9E98-42009EC084A0}"/>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xmlns="" id="{5ECB9DAA-993C-44E7-932A-B0D686DE7CDF}"/>
                </a:ext>
              </a:extLst>
            </p:cNvPr>
            <p:cNvGrpSpPr/>
            <p:nvPr/>
          </p:nvGrpSpPr>
          <p:grpSpPr>
            <a:xfrm>
              <a:off x="6965950" y="2570917"/>
              <a:ext cx="209550" cy="127000"/>
              <a:chOff x="8648700" y="1625600"/>
              <a:chExt cx="209550" cy="127000"/>
            </a:xfrm>
          </p:grpSpPr>
          <p:cxnSp>
            <p:nvCxnSpPr>
              <p:cNvPr id="17" name="Straight Connector 16">
                <a:extLst>
                  <a:ext uri="{FF2B5EF4-FFF2-40B4-BE49-F238E27FC236}">
                    <a16:creationId xmlns:a16="http://schemas.microsoft.com/office/drawing/2014/main" xmlns="" id="{E39918CF-40A3-46DB-BBF9-9E850D5FA8C2}"/>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D1D2F25-5E75-4505-B22B-C580A78EDE53}"/>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xmlns="" id="{822FDAA3-BA95-4997-B0E3-221BDCEF32A2}"/>
                </a:ext>
              </a:extLst>
            </p:cNvPr>
            <p:cNvGrpSpPr/>
            <p:nvPr/>
          </p:nvGrpSpPr>
          <p:grpSpPr>
            <a:xfrm>
              <a:off x="5143500" y="4202867"/>
              <a:ext cx="209550" cy="127000"/>
              <a:chOff x="8648700" y="1625600"/>
              <a:chExt cx="209550" cy="127000"/>
            </a:xfrm>
          </p:grpSpPr>
          <p:cxnSp>
            <p:nvCxnSpPr>
              <p:cNvPr id="20" name="Straight Connector 19">
                <a:extLst>
                  <a:ext uri="{FF2B5EF4-FFF2-40B4-BE49-F238E27FC236}">
                    <a16:creationId xmlns:a16="http://schemas.microsoft.com/office/drawing/2014/main" xmlns="" id="{C5657AC8-2F86-4084-9C37-94859CCDB3D9}"/>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F1271D81-F3C9-4937-A2A5-560F6C9F9120}"/>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48685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2FB44-7B75-4548-A4C7-2F059783838D}"/>
              </a:ext>
            </a:extLst>
          </p:cNvPr>
          <p:cNvSpPr>
            <a:spLocks noGrp="1"/>
          </p:cNvSpPr>
          <p:nvPr>
            <p:ph type="title"/>
          </p:nvPr>
        </p:nvSpPr>
        <p:spPr/>
        <p:txBody>
          <a:bodyPr>
            <a:normAutofit fontScale="90000"/>
          </a:bodyPr>
          <a:lstStyle/>
          <a:p>
            <a:r>
              <a:rPr lang="en-US" dirty="0"/>
              <a:t>Workflow to modify </a:t>
            </a:r>
            <a:r>
              <a:rPr lang="en-US" dirty="0" err="1"/>
              <a:t>submodel</a:t>
            </a:r>
            <a:r>
              <a:rPr lang="en-US" dirty="0"/>
              <a:t> downloaded from IRT</a:t>
            </a:r>
            <a:endParaRPr lang="ru-RU" dirty="0"/>
          </a:p>
        </p:txBody>
      </p:sp>
      <p:sp>
        <p:nvSpPr>
          <p:cNvPr id="3" name="Slide Number Placeholder 2">
            <a:extLst>
              <a:ext uri="{FF2B5EF4-FFF2-40B4-BE49-F238E27FC236}">
                <a16:creationId xmlns:a16="http://schemas.microsoft.com/office/drawing/2014/main" xmlns="" id="{A375E0C1-66C9-4527-AF0C-60880B01B7DC}"/>
              </a:ext>
            </a:extLst>
          </p:cNvPr>
          <p:cNvSpPr>
            <a:spLocks noGrp="1"/>
          </p:cNvSpPr>
          <p:nvPr>
            <p:ph type="sldNum" sz="quarter" idx="12"/>
          </p:nvPr>
        </p:nvSpPr>
        <p:spPr/>
        <p:txBody>
          <a:bodyPr/>
          <a:lstStyle/>
          <a:p>
            <a:fld id="{8D0E1ED9-1B5C-4060-9004-48CB920062D4}" type="slidenum">
              <a:rPr lang="ru-RU" smtClean="0"/>
              <a:pPr/>
              <a:t>64</a:t>
            </a:fld>
            <a:endParaRPr lang="ru-RU"/>
          </a:p>
        </p:txBody>
      </p:sp>
      <p:sp>
        <p:nvSpPr>
          <p:cNvPr id="4" name="Text Placeholder 3">
            <a:extLst>
              <a:ext uri="{FF2B5EF4-FFF2-40B4-BE49-F238E27FC236}">
                <a16:creationId xmlns:a16="http://schemas.microsoft.com/office/drawing/2014/main" xmlns="" id="{5FEAA7A1-C790-4A7E-B52A-3C4D84039CC3}"/>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Analysis of static species in IRT version of sub-model to identify those which will NOT be included in final QSP model (</a:t>
            </a:r>
            <a:r>
              <a:rPr lang="en-US" dirty="0">
                <a:solidFill>
                  <a:srgbClr val="0000FF"/>
                </a:solidFill>
              </a:rPr>
              <a:t>I</a:t>
            </a:r>
            <a:r>
              <a:rPr lang="en-US" dirty="0"/>
              <a:t>rrelevant </a:t>
            </a:r>
            <a:r>
              <a:rPr lang="en-US" dirty="0">
                <a:solidFill>
                  <a:srgbClr val="0000FF"/>
                </a:solidFill>
              </a:rPr>
              <a:t>S</a:t>
            </a:r>
            <a:r>
              <a:rPr lang="en-US" dirty="0"/>
              <a:t>tatic </a:t>
            </a:r>
            <a:r>
              <a:rPr lang="en-US" dirty="0">
                <a:solidFill>
                  <a:srgbClr val="0000FF"/>
                </a:solidFill>
              </a:rPr>
              <a:t>S</a:t>
            </a:r>
            <a:r>
              <a:rPr lang="en-US" dirty="0"/>
              <a:t>pecies - </a:t>
            </a:r>
            <a:r>
              <a:rPr lang="en-US" dirty="0">
                <a:solidFill>
                  <a:srgbClr val="0000FF"/>
                </a:solidFill>
              </a:rPr>
              <a:t>ISS</a:t>
            </a:r>
            <a:r>
              <a:rPr lang="en-US" dirty="0"/>
              <a:t>) </a:t>
            </a:r>
          </a:p>
          <a:p>
            <a:pPr marL="285750" indent="-285750">
              <a:buFont typeface="Arial" panose="020B0604020202020204" pitchFamily="34" charset="0"/>
              <a:buChar char="•"/>
            </a:pPr>
            <a:r>
              <a:rPr lang="en-US" dirty="0"/>
              <a:t>Assuming these ISS to zero in the updated version of sub-model </a:t>
            </a:r>
          </a:p>
          <a:p>
            <a:pPr marL="285750" indent="-285750">
              <a:buFont typeface="Arial" panose="020B0604020202020204" pitchFamily="34" charset="0"/>
              <a:buChar char="•"/>
            </a:pPr>
            <a:r>
              <a:rPr lang="en-US" dirty="0"/>
              <a:t>All other static species (which are NOT ISS) should be assume some reasonable values. Indeed, in IRT major portion of the species equal to 0. For example, we can assume these species to steady state values measured (or simulated/predicted) for HC. </a:t>
            </a:r>
          </a:p>
          <a:p>
            <a:pPr marL="285750" indent="-285750">
              <a:buFont typeface="Arial" panose="020B0604020202020204" pitchFamily="34" charset="0"/>
              <a:buChar char="•"/>
            </a:pPr>
            <a:r>
              <a:rPr lang="en-US" dirty="0"/>
              <a:t>Analysis of dynamic species in IRT version of sub-model to identify those which do NOT have influxes/effluxes. Implementation of influxes/effluxes in the sub-model or change of status of the species from “dynamic” to “static”.  </a:t>
            </a:r>
          </a:p>
          <a:p>
            <a:pPr marL="285750" indent="-285750">
              <a:buFont typeface="Arial" panose="020B0604020202020204" pitchFamily="34" charset="0"/>
              <a:buChar char="•"/>
            </a:pPr>
            <a:r>
              <a:rPr lang="en-US" dirty="0"/>
              <a:t>Extract reference values for in vivo baseline cell counts and cytokine concentrations from </a:t>
            </a:r>
            <a:r>
              <a:rPr lang="en-US" dirty="0" err="1"/>
              <a:t>Cytocon</a:t>
            </a:r>
            <a:r>
              <a:rPr lang="en-US" dirty="0"/>
              <a:t> DB or literature</a:t>
            </a:r>
          </a:p>
          <a:p>
            <a:pPr marL="285750" indent="-285750">
              <a:buFont typeface="Arial" panose="020B0604020202020204" pitchFamily="34" charset="0"/>
              <a:buChar char="•"/>
            </a:pPr>
            <a:r>
              <a:rPr lang="en-US" dirty="0"/>
              <a:t>Tune model parameters to describe the in vivo baseline data</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2880898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4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65</a:t>
            </a:fld>
            <a:endParaRPr lang="ru-RU"/>
          </a:p>
        </p:txBody>
      </p:sp>
      <p:graphicFrame>
        <p:nvGraphicFramePr>
          <p:cNvPr id="8" name="Table 7">
            <a:extLst>
              <a:ext uri="{FF2B5EF4-FFF2-40B4-BE49-F238E27FC236}">
                <a16:creationId xmlns:a16="http://schemas.microsoft.com/office/drawing/2014/main" xmlns="" id="{CBD5601D-0867-4953-86F4-D19F624EFDBC}"/>
              </a:ext>
            </a:extLst>
          </p:cNvPr>
          <p:cNvGraphicFramePr>
            <a:graphicFrameLocks noGrp="1"/>
          </p:cNvGraphicFramePr>
          <p:nvPr>
            <p:extLst>
              <p:ext uri="{D42A27DB-BD31-4B8C-83A1-F6EECF244321}">
                <p14:modId xmlns:p14="http://schemas.microsoft.com/office/powerpoint/2010/main" val="1890647622"/>
              </p:ext>
            </p:extLst>
          </p:nvPr>
        </p:nvGraphicFramePr>
        <p:xfrm>
          <a:off x="542925" y="745064"/>
          <a:ext cx="5600700" cy="5597219"/>
        </p:xfrm>
        <a:graphic>
          <a:graphicData uri="http://schemas.openxmlformats.org/drawingml/2006/table">
            <a:tbl>
              <a:tblPr>
                <a:tableStyleId>{5C22544A-7EE6-4342-B048-85BDC9FD1C3A}</a:tableStyleId>
              </a:tblPr>
              <a:tblGrid>
                <a:gridCol w="3657600">
                  <a:extLst>
                    <a:ext uri="{9D8B030D-6E8A-4147-A177-3AD203B41FA5}">
                      <a16:colId xmlns:a16="http://schemas.microsoft.com/office/drawing/2014/main" xmlns="" val="493177133"/>
                    </a:ext>
                  </a:extLst>
                </a:gridCol>
                <a:gridCol w="1266825">
                  <a:extLst>
                    <a:ext uri="{9D8B030D-6E8A-4147-A177-3AD203B41FA5}">
                      <a16:colId xmlns:a16="http://schemas.microsoft.com/office/drawing/2014/main" xmlns="" val="3392286276"/>
                    </a:ext>
                  </a:extLst>
                </a:gridCol>
                <a:gridCol w="676275">
                  <a:extLst>
                    <a:ext uri="{9D8B030D-6E8A-4147-A177-3AD203B41FA5}">
                      <a16:colId xmlns:a16="http://schemas.microsoft.com/office/drawing/2014/main" xmlns="" val="2206198228"/>
                    </a:ext>
                  </a:extLst>
                </a:gridCol>
              </a:tblGrid>
              <a:tr h="181060">
                <a:tc>
                  <a:txBody>
                    <a:bodyPr/>
                    <a:lstStyle/>
                    <a:p>
                      <a:pPr algn="l" fontAlgn="b"/>
                      <a:r>
                        <a:rPr lang="en-US" sz="1050" u="none" strike="noStrike" dirty="0" err="1">
                          <a:effectLst/>
                        </a:rPr>
                        <a:t>Bari_ts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82346396"/>
                  </a:ext>
                </a:extLst>
              </a:tr>
              <a:tr h="181060">
                <a:tc>
                  <a:txBody>
                    <a:bodyPr/>
                    <a:lstStyle/>
                    <a:p>
                      <a:pPr algn="l" fontAlgn="b"/>
                      <a:r>
                        <a:rPr lang="en-US" sz="1050" u="none" strike="noStrike">
                          <a:effectLst/>
                        </a:rPr>
                        <a:t>Tofa_ts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803312307"/>
                  </a:ext>
                </a:extLst>
              </a:tr>
              <a:tr h="181060">
                <a:tc>
                  <a:txBody>
                    <a:bodyPr/>
                    <a:lstStyle/>
                    <a:p>
                      <a:pPr algn="l" fontAlgn="b"/>
                      <a:r>
                        <a:rPr lang="en-US" sz="1050" u="none" strike="noStrike">
                          <a:effectLst/>
                        </a:rPr>
                        <a:t>GMCSF_ts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0.153374233128834</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067743459"/>
                  </a:ext>
                </a:extLst>
              </a:tr>
              <a:tr h="181060">
                <a:tc>
                  <a:txBody>
                    <a:bodyPr/>
                    <a:lstStyle/>
                    <a:p>
                      <a:pPr algn="l" fontAlgn="b"/>
                      <a:r>
                        <a:rPr lang="en-US" sz="1050" u="none" strike="noStrike">
                          <a:effectLst/>
                        </a:rPr>
                        <a:t>GMCSF_ts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dirty="0">
                          <a:effectLst/>
                        </a:rPr>
                        <a:t>1.6</a:t>
                      </a:r>
                      <a:endParaRPr lang="ru-RU" sz="1050" b="0" i="0" u="none" strike="noStrike" dirty="0">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40464373"/>
                  </a:ext>
                </a:extLst>
              </a:tr>
              <a:tr h="181060">
                <a:tc>
                  <a:txBody>
                    <a:bodyPr/>
                    <a:lstStyle/>
                    <a:p>
                      <a:pPr algn="l" fontAlgn="b"/>
                      <a:r>
                        <a:rPr lang="en-US" sz="1050" u="none" strike="noStrike">
                          <a:effectLst/>
                        </a:rPr>
                        <a:t>Th0_ts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64552</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383875590"/>
                  </a:ext>
                </a:extLst>
              </a:tr>
              <a:tr h="181060">
                <a:tc>
                  <a:txBody>
                    <a:bodyPr/>
                    <a:lstStyle/>
                    <a:p>
                      <a:pPr algn="l" fontAlgn="b"/>
                      <a:r>
                        <a:rPr lang="en-US" sz="1050" u="none" strike="noStrike">
                          <a:effectLst/>
                        </a:rPr>
                        <a:t>Th1_ts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4110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07606520"/>
                  </a:ext>
                </a:extLst>
              </a:tr>
              <a:tr h="181060">
                <a:tc>
                  <a:txBody>
                    <a:bodyPr/>
                    <a:lstStyle/>
                    <a:p>
                      <a:pPr algn="l" fontAlgn="b"/>
                      <a:r>
                        <a:rPr lang="en-US" sz="1050" u="none" strike="noStrike">
                          <a:effectLst/>
                        </a:rPr>
                        <a:t>Th2_ts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7270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800685580"/>
                  </a:ext>
                </a:extLst>
              </a:tr>
              <a:tr h="181060">
                <a:tc>
                  <a:txBody>
                    <a:bodyPr/>
                    <a:lstStyle/>
                    <a:p>
                      <a:pPr algn="l" fontAlgn="b"/>
                      <a:r>
                        <a:rPr lang="en-US" sz="1050" u="none" strike="sngStrike" dirty="0">
                          <a:solidFill>
                            <a:srgbClr val="C00000"/>
                          </a:solidFill>
                          <a:effectLst/>
                        </a:rPr>
                        <a:t>Th9_ts </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1524</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214790803"/>
                  </a:ext>
                </a:extLst>
              </a:tr>
              <a:tr h="181060">
                <a:tc>
                  <a:txBody>
                    <a:bodyPr/>
                    <a:lstStyle/>
                    <a:p>
                      <a:pPr algn="l" fontAlgn="b"/>
                      <a:r>
                        <a:rPr lang="en-US" sz="1050" u="none" strike="noStrike">
                          <a:effectLst/>
                        </a:rPr>
                        <a:t>Th17_ts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7750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633024038"/>
                  </a:ext>
                </a:extLst>
              </a:tr>
              <a:tr h="92371">
                <a:tc>
                  <a:txBody>
                    <a:bodyPr/>
                    <a:lstStyle/>
                    <a:p>
                      <a:pPr algn="l" fontAlgn="b"/>
                      <a:r>
                        <a:rPr lang="en-US" sz="1050" u="none" strike="sngStrike" dirty="0">
                          <a:solidFill>
                            <a:srgbClr val="C00000"/>
                          </a:solidFill>
                          <a:effectLst/>
                        </a:rPr>
                        <a:t>Th22_ts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1860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394217718"/>
                  </a:ext>
                </a:extLst>
              </a:tr>
              <a:tr h="181060">
                <a:tc>
                  <a:txBody>
                    <a:bodyPr/>
                    <a:lstStyle/>
                    <a:p>
                      <a:pPr algn="l" fontAlgn="b"/>
                      <a:r>
                        <a:rPr lang="en-US" sz="1050" u="none" strike="noStrike">
                          <a:effectLst/>
                        </a:rPr>
                        <a:t>Treg_ts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16300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583450396"/>
                  </a:ext>
                </a:extLst>
              </a:tr>
              <a:tr h="181060">
                <a:tc>
                  <a:txBody>
                    <a:bodyPr/>
                    <a:lstStyle/>
                    <a:p>
                      <a:pPr algn="l" fontAlgn="b"/>
                      <a:r>
                        <a:rPr lang="en-US" sz="1050" u="none" strike="noStrike">
                          <a:effectLst/>
                        </a:rPr>
                        <a:t>Tc0_ts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11977141"/>
                  </a:ext>
                </a:extLst>
              </a:tr>
              <a:tr h="181060">
                <a:tc>
                  <a:txBody>
                    <a:bodyPr/>
                    <a:lstStyle/>
                    <a:p>
                      <a:pPr algn="l" fontAlgn="b"/>
                      <a:r>
                        <a:rPr lang="en-US" sz="1050" u="none" strike="noStrike">
                          <a:effectLst/>
                        </a:rPr>
                        <a:t>Tc2_ts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061305738"/>
                  </a:ext>
                </a:extLst>
              </a:tr>
              <a:tr h="181060">
                <a:tc>
                  <a:txBody>
                    <a:bodyPr/>
                    <a:lstStyle/>
                    <a:p>
                      <a:pPr algn="l" fontAlgn="b"/>
                      <a:r>
                        <a:rPr lang="en-US" sz="1050" u="none" strike="sngStrike" dirty="0">
                          <a:solidFill>
                            <a:srgbClr val="C00000"/>
                          </a:solidFill>
                          <a:effectLst/>
                        </a:rPr>
                        <a:t>Tc22_ts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370164778"/>
                  </a:ext>
                </a:extLst>
              </a:tr>
              <a:tr h="181060">
                <a:tc>
                  <a:txBody>
                    <a:bodyPr/>
                    <a:lstStyle/>
                    <a:p>
                      <a:pPr algn="l" fontAlgn="b"/>
                      <a:r>
                        <a:rPr lang="en-US" sz="1050" u="none" strike="sngStrike" dirty="0" err="1">
                          <a:solidFill>
                            <a:srgbClr val="C00000"/>
                          </a:solidFill>
                          <a:effectLst/>
                        </a:rPr>
                        <a:t>LC_ts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1.64e+7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213471790"/>
                  </a:ext>
                </a:extLst>
              </a:tr>
              <a:tr h="181060">
                <a:tc>
                  <a:txBody>
                    <a:bodyPr/>
                    <a:lstStyle/>
                    <a:p>
                      <a:pPr algn="l" fontAlgn="b"/>
                      <a:r>
                        <a:rPr lang="en-US" sz="1050" u="none" strike="sngStrike" dirty="0" err="1">
                          <a:solidFill>
                            <a:srgbClr val="C00000"/>
                          </a:solidFill>
                          <a:effectLst/>
                        </a:rPr>
                        <a:t>LCa_ts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06096159"/>
                  </a:ext>
                </a:extLst>
              </a:tr>
              <a:tr h="181060">
                <a:tc>
                  <a:txBody>
                    <a:bodyPr/>
                    <a:lstStyle/>
                    <a:p>
                      <a:pPr algn="l" fontAlgn="b"/>
                      <a:r>
                        <a:rPr lang="en-US" sz="1050" u="none" strike="noStrike">
                          <a:effectLst/>
                        </a:rPr>
                        <a:t>IDEC_ts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8720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943130618"/>
                  </a:ext>
                </a:extLst>
              </a:tr>
              <a:tr h="181060">
                <a:tc>
                  <a:txBody>
                    <a:bodyPr/>
                    <a:lstStyle/>
                    <a:p>
                      <a:pPr algn="l" fontAlgn="b"/>
                      <a:r>
                        <a:rPr lang="en-US" sz="1050" u="none" strike="noStrike">
                          <a:effectLst/>
                        </a:rPr>
                        <a:t>IDECa_ts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143707828"/>
                  </a:ext>
                </a:extLst>
              </a:tr>
              <a:tr h="181060">
                <a:tc>
                  <a:txBody>
                    <a:bodyPr/>
                    <a:lstStyle/>
                    <a:p>
                      <a:pPr algn="l" fontAlgn="b"/>
                      <a:r>
                        <a:rPr lang="en-US" sz="1050" u="none" strike="noStrike" dirty="0" err="1">
                          <a:effectLst/>
                        </a:rPr>
                        <a:t>pB_ts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88010485"/>
                  </a:ext>
                </a:extLst>
              </a:tr>
              <a:tr h="181060">
                <a:tc>
                  <a:txBody>
                    <a:bodyPr/>
                    <a:lstStyle/>
                    <a:p>
                      <a:pPr algn="l" fontAlgn="b"/>
                      <a:r>
                        <a:rPr lang="en-US" sz="1050" u="none" strike="noStrike" dirty="0" err="1">
                          <a:effectLst/>
                        </a:rPr>
                        <a:t>EO_ts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861636790"/>
                  </a:ext>
                </a:extLst>
              </a:tr>
              <a:tr h="181060">
                <a:tc>
                  <a:txBody>
                    <a:bodyPr/>
                    <a:lstStyle/>
                    <a:p>
                      <a:pPr algn="l" fontAlgn="b"/>
                      <a:r>
                        <a:rPr lang="en-US" sz="1050" u="none" strike="noStrike" dirty="0" err="1">
                          <a:effectLst/>
                        </a:rPr>
                        <a:t>MC_ts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9.29e+5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872617602"/>
                  </a:ext>
                </a:extLst>
              </a:tr>
              <a:tr h="181060">
                <a:tc>
                  <a:txBody>
                    <a:bodyPr/>
                    <a:lstStyle/>
                    <a:p>
                      <a:pPr algn="l" fontAlgn="b"/>
                      <a:r>
                        <a:rPr lang="en-US" sz="1050" u="none" strike="noStrike" dirty="0" err="1">
                          <a:effectLst/>
                        </a:rPr>
                        <a:t>MCp_ts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993624362"/>
                  </a:ext>
                </a:extLst>
              </a:tr>
              <a:tr h="181060">
                <a:tc>
                  <a:txBody>
                    <a:bodyPr/>
                    <a:lstStyle/>
                    <a:p>
                      <a:pPr algn="l" fontAlgn="b"/>
                      <a:r>
                        <a:rPr lang="en-US" sz="1050" u="none" strike="sngStrike" dirty="0">
                          <a:solidFill>
                            <a:srgbClr val="C00000"/>
                          </a:solidFill>
                          <a:effectLst/>
                        </a:rPr>
                        <a:t>ILC2_ts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401665714"/>
                  </a:ext>
                </a:extLst>
              </a:tr>
              <a:tr h="181060">
                <a:tc>
                  <a:txBody>
                    <a:bodyPr/>
                    <a:lstStyle/>
                    <a:p>
                      <a:pPr algn="l" fontAlgn="b"/>
                      <a:r>
                        <a:rPr lang="en-US" sz="1050" u="none" strike="noStrike" dirty="0">
                          <a:effectLst/>
                        </a:rPr>
                        <a:t>Th0_ln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8.9e+7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125756317"/>
                  </a:ext>
                </a:extLst>
              </a:tr>
              <a:tr h="181060">
                <a:tc>
                  <a:txBody>
                    <a:bodyPr/>
                    <a:lstStyle/>
                    <a:p>
                      <a:pPr algn="l" fontAlgn="b"/>
                      <a:r>
                        <a:rPr lang="en-US" sz="1050" u="none" strike="noStrike" dirty="0" err="1">
                          <a:effectLst/>
                        </a:rPr>
                        <a:t>EC_ts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878472224"/>
                  </a:ext>
                </a:extLst>
              </a:tr>
              <a:tr h="181060">
                <a:tc>
                  <a:txBody>
                    <a:bodyPr/>
                    <a:lstStyle/>
                    <a:p>
                      <a:pPr algn="l" fontAlgn="b"/>
                      <a:r>
                        <a:rPr lang="en-US" sz="1050" u="none" strike="sngStrike" dirty="0" err="1">
                          <a:solidFill>
                            <a:srgbClr val="C00000"/>
                          </a:solidFill>
                          <a:effectLst/>
                        </a:rPr>
                        <a:t>KC_ts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144608695"/>
                  </a:ext>
                </a:extLst>
              </a:tr>
              <a:tr h="181060">
                <a:tc>
                  <a:txBody>
                    <a:bodyPr/>
                    <a:lstStyle/>
                    <a:p>
                      <a:pPr algn="l" fontAlgn="b"/>
                      <a:r>
                        <a:rPr lang="en-US" sz="1050" u="none" strike="noStrike">
                          <a:effectLst/>
                        </a:rPr>
                        <a:t>Ag_pl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137730419"/>
                  </a:ext>
                </a:extLst>
              </a:tr>
              <a:tr h="181060">
                <a:tc>
                  <a:txBody>
                    <a:bodyPr/>
                    <a:lstStyle/>
                    <a:p>
                      <a:pPr algn="l" fontAlgn="b"/>
                      <a:r>
                        <a:rPr lang="en-US" sz="1050" u="none" strike="noStrike">
                          <a:effectLst/>
                        </a:rPr>
                        <a:t>Tc0_ln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719539902"/>
                  </a:ext>
                </a:extLst>
              </a:tr>
              <a:tr h="181060">
                <a:tc>
                  <a:txBody>
                    <a:bodyPr/>
                    <a:lstStyle/>
                    <a:p>
                      <a:pPr algn="l" fontAlgn="b"/>
                      <a:r>
                        <a:rPr lang="en-US" sz="1050" u="none" strike="noStrike">
                          <a:effectLst/>
                        </a:rPr>
                        <a:t>pDC_ts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185796237"/>
                  </a:ext>
                </a:extLst>
              </a:tr>
              <a:tr h="181060">
                <a:tc>
                  <a:txBody>
                    <a:bodyPr/>
                    <a:lstStyle/>
                    <a:p>
                      <a:pPr algn="l" fontAlgn="b"/>
                      <a:r>
                        <a:rPr lang="en-US" sz="1050" u="none" strike="noStrike">
                          <a:effectLst/>
                        </a:rPr>
                        <a:t>Bari_pl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95364761"/>
                  </a:ext>
                </a:extLst>
              </a:tr>
              <a:tr h="181060">
                <a:tc>
                  <a:txBody>
                    <a:bodyPr/>
                    <a:lstStyle/>
                    <a:p>
                      <a:pPr algn="l" fontAlgn="b"/>
                      <a:r>
                        <a:rPr lang="en-US" sz="1050" u="none" strike="noStrike">
                          <a:effectLst/>
                        </a:rPr>
                        <a:t>Upada_pl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049557784"/>
                  </a:ext>
                </a:extLst>
              </a:tr>
            </a:tbl>
          </a:graphicData>
        </a:graphic>
      </p:graphicFrame>
      <p:sp>
        <p:nvSpPr>
          <p:cNvPr id="11" name="TextBox 10">
            <a:extLst>
              <a:ext uri="{FF2B5EF4-FFF2-40B4-BE49-F238E27FC236}">
                <a16:creationId xmlns:a16="http://schemas.microsoft.com/office/drawing/2014/main" xmlns="" id="{C5F5A0D4-89F6-4C6B-BDFC-5C2DA52223B6}"/>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2025675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0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66</a:t>
            </a:fld>
            <a:endParaRPr lang="ru-RU"/>
          </a:p>
        </p:txBody>
      </p:sp>
      <p:graphicFrame>
        <p:nvGraphicFramePr>
          <p:cNvPr id="9" name="Table 8">
            <a:extLst>
              <a:ext uri="{FF2B5EF4-FFF2-40B4-BE49-F238E27FC236}">
                <a16:creationId xmlns:a16="http://schemas.microsoft.com/office/drawing/2014/main" xmlns="" id="{62B1CC19-86E5-4ADA-B3CE-BC9FD9C1569F}"/>
              </a:ext>
            </a:extLst>
          </p:cNvPr>
          <p:cNvGraphicFramePr>
            <a:graphicFrameLocks noGrp="1"/>
          </p:cNvGraphicFramePr>
          <p:nvPr>
            <p:extLst>
              <p:ext uri="{D42A27DB-BD31-4B8C-83A1-F6EECF244321}">
                <p14:modId xmlns:p14="http://schemas.microsoft.com/office/powerpoint/2010/main" val="452392565"/>
              </p:ext>
            </p:extLst>
          </p:nvPr>
        </p:nvGraphicFramePr>
        <p:xfrm>
          <a:off x="571500" y="802204"/>
          <a:ext cx="5524500" cy="5662818"/>
        </p:xfrm>
        <a:graphic>
          <a:graphicData uri="http://schemas.openxmlformats.org/drawingml/2006/table">
            <a:tbl>
              <a:tblPr>
                <a:tableStyleId>{5C22544A-7EE6-4342-B048-85BDC9FD1C3A}</a:tableStyleId>
              </a:tblPr>
              <a:tblGrid>
                <a:gridCol w="4019550">
                  <a:extLst>
                    <a:ext uri="{9D8B030D-6E8A-4147-A177-3AD203B41FA5}">
                      <a16:colId xmlns:a16="http://schemas.microsoft.com/office/drawing/2014/main" xmlns="" val="4103679735"/>
                    </a:ext>
                  </a:extLst>
                </a:gridCol>
                <a:gridCol w="857250">
                  <a:extLst>
                    <a:ext uri="{9D8B030D-6E8A-4147-A177-3AD203B41FA5}">
                      <a16:colId xmlns:a16="http://schemas.microsoft.com/office/drawing/2014/main" xmlns="" val="959172799"/>
                    </a:ext>
                  </a:extLst>
                </a:gridCol>
                <a:gridCol w="647700">
                  <a:extLst>
                    <a:ext uri="{9D8B030D-6E8A-4147-A177-3AD203B41FA5}">
                      <a16:colId xmlns:a16="http://schemas.microsoft.com/office/drawing/2014/main" xmlns="" val="2583044251"/>
                    </a:ext>
                  </a:extLst>
                </a:gridCol>
              </a:tblGrid>
              <a:tr h="165638">
                <a:tc>
                  <a:txBody>
                    <a:bodyPr/>
                    <a:lstStyle/>
                    <a:p>
                      <a:pPr algn="l" fontAlgn="b"/>
                      <a:r>
                        <a:rPr lang="en-US" sz="1050" u="none" strike="noStrike">
                          <a:effectLst/>
                        </a:rPr>
                        <a:t>Filgo_pl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060040202"/>
                  </a:ext>
                </a:extLst>
              </a:tr>
              <a:tr h="165638">
                <a:tc>
                  <a:txBody>
                    <a:bodyPr/>
                    <a:lstStyle/>
                    <a:p>
                      <a:pPr algn="l" fontAlgn="b"/>
                      <a:r>
                        <a:rPr lang="en-US" sz="1050" u="none" strike="noStrike" dirty="0" err="1">
                          <a:effectLst/>
                        </a:rPr>
                        <a:t>Tofa_pl</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8986579"/>
                  </a:ext>
                </a:extLst>
              </a:tr>
              <a:tr h="165638">
                <a:tc>
                  <a:txBody>
                    <a:bodyPr/>
                    <a:lstStyle/>
                    <a:p>
                      <a:pPr algn="l" fontAlgn="b"/>
                      <a:r>
                        <a:rPr lang="en-US" sz="1050" u="none" strike="noStrike">
                          <a:effectLst/>
                        </a:rPr>
                        <a:t>IFNg_ts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3</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065612144"/>
                  </a:ext>
                </a:extLst>
              </a:tr>
              <a:tr h="165638">
                <a:tc>
                  <a:txBody>
                    <a:bodyPr/>
                    <a:lstStyle/>
                    <a:p>
                      <a:pPr algn="l" fontAlgn="b"/>
                      <a:r>
                        <a:rPr lang="en-US" sz="1050" u="none" strike="noStrike">
                          <a:effectLst/>
                        </a:rPr>
                        <a:t>IFNg_pl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0.24548105</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560499206"/>
                  </a:ext>
                </a:extLst>
              </a:tr>
              <a:tr h="165638">
                <a:tc>
                  <a:txBody>
                    <a:bodyPr/>
                    <a:lstStyle/>
                    <a:p>
                      <a:pPr algn="l" fontAlgn="b"/>
                      <a:r>
                        <a:rPr lang="en-US" sz="1050" u="none" strike="noStrike">
                          <a:effectLst/>
                        </a:rPr>
                        <a:t>Th0_pl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8.65e+5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475830572"/>
                  </a:ext>
                </a:extLst>
              </a:tr>
              <a:tr h="165638">
                <a:tc>
                  <a:txBody>
                    <a:bodyPr/>
                    <a:lstStyle/>
                    <a:p>
                      <a:pPr algn="l" fontAlgn="b"/>
                      <a:r>
                        <a:rPr lang="en-US" sz="1050" u="none" strike="noStrike">
                          <a:effectLst/>
                        </a:rPr>
                        <a:t>Th1_pl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2.57e+5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330493085"/>
                  </a:ext>
                </a:extLst>
              </a:tr>
              <a:tr h="165638">
                <a:tc>
                  <a:txBody>
                    <a:bodyPr/>
                    <a:lstStyle/>
                    <a:p>
                      <a:pPr algn="l" fontAlgn="b"/>
                      <a:r>
                        <a:rPr lang="en-US" sz="1050" u="none" strike="noStrike">
                          <a:effectLst/>
                        </a:rPr>
                        <a:t>Th2_pl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35800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197003531"/>
                  </a:ext>
                </a:extLst>
              </a:tr>
              <a:tr h="165638">
                <a:tc>
                  <a:txBody>
                    <a:bodyPr/>
                    <a:lstStyle/>
                    <a:p>
                      <a:pPr algn="l" fontAlgn="b"/>
                      <a:r>
                        <a:rPr lang="en-US" sz="1050" u="none" strike="sngStrike" dirty="0">
                          <a:solidFill>
                            <a:srgbClr val="C00000"/>
                          </a:solidFill>
                          <a:effectLst/>
                        </a:rPr>
                        <a:t>Th9_pl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12900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68726620"/>
                  </a:ext>
                </a:extLst>
              </a:tr>
              <a:tr h="165638">
                <a:tc>
                  <a:txBody>
                    <a:bodyPr/>
                    <a:lstStyle/>
                    <a:p>
                      <a:pPr algn="l" fontAlgn="b"/>
                      <a:r>
                        <a:rPr lang="en-US" sz="1050" u="none" strike="noStrike">
                          <a:effectLst/>
                        </a:rPr>
                        <a:t>Th17_pl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31500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35262633"/>
                  </a:ext>
                </a:extLst>
              </a:tr>
              <a:tr h="165638">
                <a:tc>
                  <a:txBody>
                    <a:bodyPr/>
                    <a:lstStyle/>
                    <a:p>
                      <a:pPr algn="l" fontAlgn="b"/>
                      <a:r>
                        <a:rPr lang="en-US" sz="1050" u="none" strike="sngStrike" dirty="0">
                          <a:solidFill>
                            <a:srgbClr val="C00000"/>
                          </a:solidFill>
                          <a:effectLst/>
                        </a:rPr>
                        <a:t>Th22_pl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44300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291703547"/>
                  </a:ext>
                </a:extLst>
              </a:tr>
              <a:tr h="165638">
                <a:tc>
                  <a:txBody>
                    <a:bodyPr/>
                    <a:lstStyle/>
                    <a:p>
                      <a:pPr algn="l" fontAlgn="b"/>
                      <a:r>
                        <a:rPr lang="en-US" sz="1050" u="none" strike="noStrike">
                          <a:effectLst/>
                        </a:rPr>
                        <a:t>Treg_pl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1.72e+5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045791529"/>
                  </a:ext>
                </a:extLst>
              </a:tr>
              <a:tr h="165638">
                <a:tc>
                  <a:txBody>
                    <a:bodyPr/>
                    <a:lstStyle/>
                    <a:p>
                      <a:pPr algn="l" fontAlgn="b"/>
                      <a:r>
                        <a:rPr lang="en-US" sz="1050" u="none" strike="noStrike">
                          <a:effectLst/>
                        </a:rPr>
                        <a:t>Tc0_pl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444717283"/>
                  </a:ext>
                </a:extLst>
              </a:tr>
              <a:tr h="165638">
                <a:tc>
                  <a:txBody>
                    <a:bodyPr/>
                    <a:lstStyle/>
                    <a:p>
                      <a:pPr algn="l" fontAlgn="b"/>
                      <a:r>
                        <a:rPr lang="en-US" sz="1050" u="none" strike="noStrike">
                          <a:effectLst/>
                        </a:rPr>
                        <a:t>Tc2_pl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749455053"/>
                  </a:ext>
                </a:extLst>
              </a:tr>
              <a:tr h="165638">
                <a:tc>
                  <a:txBody>
                    <a:bodyPr/>
                    <a:lstStyle/>
                    <a:p>
                      <a:pPr algn="l" fontAlgn="b"/>
                      <a:r>
                        <a:rPr lang="en-US" sz="1050" u="none" strike="sngStrike" dirty="0">
                          <a:solidFill>
                            <a:srgbClr val="C00000"/>
                          </a:solidFill>
                          <a:effectLst/>
                        </a:rPr>
                        <a:t>Tc22_pl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901215466"/>
                  </a:ext>
                </a:extLst>
              </a:tr>
              <a:tr h="165638">
                <a:tc>
                  <a:txBody>
                    <a:bodyPr/>
                    <a:lstStyle/>
                    <a:p>
                      <a:pPr algn="l" fontAlgn="b"/>
                      <a:r>
                        <a:rPr lang="en-US" sz="1050" u="none" strike="sngStrike" dirty="0" err="1">
                          <a:solidFill>
                            <a:srgbClr val="C00000"/>
                          </a:solidFill>
                          <a:effectLst/>
                        </a:rPr>
                        <a:t>LC_pl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011735266"/>
                  </a:ext>
                </a:extLst>
              </a:tr>
              <a:tr h="165638">
                <a:tc>
                  <a:txBody>
                    <a:bodyPr/>
                    <a:lstStyle/>
                    <a:p>
                      <a:pPr algn="l" fontAlgn="b"/>
                      <a:r>
                        <a:rPr lang="en-US" sz="1050" u="none" strike="noStrike">
                          <a:effectLst/>
                        </a:rPr>
                        <a:t>IDEC_pl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559187200"/>
                  </a:ext>
                </a:extLst>
              </a:tr>
              <a:tr h="165638">
                <a:tc>
                  <a:txBody>
                    <a:bodyPr/>
                    <a:lstStyle/>
                    <a:p>
                      <a:pPr algn="l" fontAlgn="b"/>
                      <a:r>
                        <a:rPr lang="en-US" sz="1050" u="none" strike="noStrike">
                          <a:effectLst/>
                        </a:rPr>
                        <a:t>B0_pl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2.19e+5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173509474"/>
                  </a:ext>
                </a:extLst>
              </a:tr>
              <a:tr h="165638">
                <a:tc>
                  <a:txBody>
                    <a:bodyPr/>
                    <a:lstStyle/>
                    <a:p>
                      <a:pPr algn="l" fontAlgn="b"/>
                      <a:r>
                        <a:rPr lang="en-US" sz="1050" u="none" strike="noStrike">
                          <a:effectLst/>
                        </a:rPr>
                        <a:t>Bmem_pl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1.17e+5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632093215"/>
                  </a:ext>
                </a:extLst>
              </a:tr>
              <a:tr h="165638">
                <a:tc>
                  <a:txBody>
                    <a:bodyPr/>
                    <a:lstStyle/>
                    <a:p>
                      <a:pPr algn="l" fontAlgn="b"/>
                      <a:r>
                        <a:rPr lang="en-US" sz="1050" u="none" strike="noStrike">
                          <a:effectLst/>
                        </a:rPr>
                        <a:t>pB_pl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60974157"/>
                  </a:ext>
                </a:extLst>
              </a:tr>
              <a:tr h="165638">
                <a:tc>
                  <a:txBody>
                    <a:bodyPr/>
                    <a:lstStyle/>
                    <a:p>
                      <a:pPr algn="l" fontAlgn="b"/>
                      <a:r>
                        <a:rPr lang="en-US" sz="1050" u="none" strike="noStrike">
                          <a:effectLst/>
                        </a:rPr>
                        <a:t>pB_igg_pl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235244225"/>
                  </a:ext>
                </a:extLst>
              </a:tr>
              <a:tr h="165638">
                <a:tc>
                  <a:txBody>
                    <a:bodyPr/>
                    <a:lstStyle/>
                    <a:p>
                      <a:pPr algn="l" fontAlgn="b"/>
                      <a:r>
                        <a:rPr lang="en-US" sz="1050" u="none" strike="noStrike">
                          <a:effectLst/>
                        </a:rPr>
                        <a:t>EO_pl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1.88e+5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012829769"/>
                  </a:ext>
                </a:extLst>
              </a:tr>
              <a:tr h="165638">
                <a:tc>
                  <a:txBody>
                    <a:bodyPr/>
                    <a:lstStyle/>
                    <a:p>
                      <a:pPr algn="l" fontAlgn="b"/>
                      <a:r>
                        <a:rPr lang="en-US" sz="1050" u="none" strike="noStrike">
                          <a:effectLst/>
                        </a:rPr>
                        <a:t>MCp_pl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90494926"/>
                  </a:ext>
                </a:extLst>
              </a:tr>
              <a:tr h="165638">
                <a:tc>
                  <a:txBody>
                    <a:bodyPr/>
                    <a:lstStyle/>
                    <a:p>
                      <a:pPr algn="l" fontAlgn="b"/>
                      <a:r>
                        <a:rPr lang="en-US" sz="1050" u="none" strike="sngStrike" dirty="0">
                          <a:solidFill>
                            <a:srgbClr val="C00000"/>
                          </a:solidFill>
                          <a:effectLst/>
                        </a:rPr>
                        <a:t>ILC2_pl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240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030688091"/>
                  </a:ext>
                </a:extLst>
              </a:tr>
              <a:tr h="165638">
                <a:tc>
                  <a:txBody>
                    <a:bodyPr/>
                    <a:lstStyle/>
                    <a:p>
                      <a:pPr algn="l" fontAlgn="b"/>
                      <a:r>
                        <a:rPr lang="en-US" sz="1050" u="none" strike="noStrike">
                          <a:effectLst/>
                        </a:rPr>
                        <a:t>PGE2_pl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56</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00952372"/>
                  </a:ext>
                </a:extLst>
              </a:tr>
              <a:tr h="165638">
                <a:tc>
                  <a:txBody>
                    <a:bodyPr/>
                    <a:lstStyle/>
                    <a:p>
                      <a:pPr algn="l" fontAlgn="b"/>
                      <a:r>
                        <a:rPr lang="en-US" sz="1050" u="none" strike="sngStrike" dirty="0" err="1">
                          <a:solidFill>
                            <a:srgbClr val="C00000"/>
                          </a:solidFill>
                          <a:effectLst/>
                        </a:rPr>
                        <a:t>LCp_ts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224967977"/>
                  </a:ext>
                </a:extLst>
              </a:tr>
              <a:tr h="215586">
                <a:tc>
                  <a:txBody>
                    <a:bodyPr/>
                    <a:lstStyle/>
                    <a:p>
                      <a:pPr algn="l" fontAlgn="b"/>
                      <a:r>
                        <a:rPr lang="en-US" sz="1050" u="none" strike="noStrike">
                          <a:effectLst/>
                        </a:rPr>
                        <a:t>Th1_ln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2.6e+7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884487700"/>
                  </a:ext>
                </a:extLst>
              </a:tr>
              <a:tr h="165638">
                <a:tc>
                  <a:txBody>
                    <a:bodyPr/>
                    <a:lstStyle/>
                    <a:p>
                      <a:pPr algn="l" fontAlgn="b"/>
                      <a:r>
                        <a:rPr lang="en-US" sz="1050" u="none" strike="sngStrike" dirty="0" err="1">
                          <a:solidFill>
                            <a:srgbClr val="C00000"/>
                          </a:solidFill>
                          <a:effectLst/>
                        </a:rPr>
                        <a:t>LCa_ln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36893177"/>
                  </a:ext>
                </a:extLst>
              </a:tr>
              <a:tr h="325002">
                <a:tc>
                  <a:txBody>
                    <a:bodyPr/>
                    <a:lstStyle/>
                    <a:p>
                      <a:pPr algn="l" fontAlgn="b"/>
                      <a:r>
                        <a:rPr lang="en-US" sz="1050" u="none" strike="sngStrike" dirty="0">
                          <a:solidFill>
                            <a:srgbClr val="C00000"/>
                          </a:solidFill>
                          <a:effectLst/>
                        </a:rPr>
                        <a:t>TCRc_MHC2_th0_lca_ln_is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632021005"/>
                  </a:ext>
                </a:extLst>
              </a:tr>
              <a:tr h="325002">
                <a:tc>
                  <a:txBody>
                    <a:bodyPr/>
                    <a:lstStyle/>
                    <a:p>
                      <a:pPr algn="l" fontAlgn="b"/>
                      <a:r>
                        <a:rPr lang="en-US" sz="1050" u="none" strike="sngStrike" dirty="0">
                          <a:solidFill>
                            <a:srgbClr val="C00000"/>
                          </a:solidFill>
                          <a:effectLst/>
                        </a:rPr>
                        <a:t>CD28_CD80_th0_lca_ln_is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066150741"/>
                  </a:ext>
                </a:extLst>
              </a:tr>
              <a:tr h="325002">
                <a:tc>
                  <a:txBody>
                    <a:bodyPr/>
                    <a:lstStyle/>
                    <a:p>
                      <a:pPr algn="l" fontAlgn="b"/>
                      <a:r>
                        <a:rPr lang="en-US" sz="1050" u="none" strike="sngStrike" dirty="0">
                          <a:solidFill>
                            <a:srgbClr val="C00000"/>
                          </a:solidFill>
                          <a:effectLst/>
                        </a:rPr>
                        <a:t>CD28_CD86_th0_lca_ln_is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503180979"/>
                  </a:ext>
                </a:extLst>
              </a:tr>
              <a:tr h="165638">
                <a:tc>
                  <a:txBody>
                    <a:bodyPr/>
                    <a:lstStyle/>
                    <a:p>
                      <a:pPr algn="l" fontAlgn="b"/>
                      <a:r>
                        <a:rPr lang="en-US" sz="1050" u="none" strike="noStrike" dirty="0" err="1">
                          <a:effectLst/>
                        </a:rPr>
                        <a:t>Bari_ln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246235892"/>
                  </a:ext>
                </a:extLst>
              </a:tr>
            </a:tbl>
          </a:graphicData>
        </a:graphic>
      </p:graphicFrame>
      <p:sp>
        <p:nvSpPr>
          <p:cNvPr id="11" name="TextBox 10">
            <a:extLst>
              <a:ext uri="{FF2B5EF4-FFF2-40B4-BE49-F238E27FC236}">
                <a16:creationId xmlns:a16="http://schemas.microsoft.com/office/drawing/2014/main" xmlns="" id="{660CB665-236F-4A19-8EB8-D32B618A383C}"/>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1409583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0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67</a:t>
            </a:fld>
            <a:endParaRPr lang="ru-RU"/>
          </a:p>
        </p:txBody>
      </p:sp>
      <p:graphicFrame>
        <p:nvGraphicFramePr>
          <p:cNvPr id="10" name="Table 9">
            <a:extLst>
              <a:ext uri="{FF2B5EF4-FFF2-40B4-BE49-F238E27FC236}">
                <a16:creationId xmlns:a16="http://schemas.microsoft.com/office/drawing/2014/main" xmlns="" id="{524B3802-D5F7-4442-B804-8E78E697A7AB}"/>
              </a:ext>
            </a:extLst>
          </p:cNvPr>
          <p:cNvGraphicFramePr>
            <a:graphicFrameLocks noGrp="1"/>
          </p:cNvGraphicFramePr>
          <p:nvPr>
            <p:extLst>
              <p:ext uri="{D42A27DB-BD31-4B8C-83A1-F6EECF244321}">
                <p14:modId xmlns:p14="http://schemas.microsoft.com/office/powerpoint/2010/main" val="1048990902"/>
              </p:ext>
            </p:extLst>
          </p:nvPr>
        </p:nvGraphicFramePr>
        <p:xfrm>
          <a:off x="558741" y="802216"/>
          <a:ext cx="5584884" cy="5237591"/>
        </p:xfrm>
        <a:graphic>
          <a:graphicData uri="http://schemas.openxmlformats.org/drawingml/2006/table">
            <a:tbl>
              <a:tblPr>
                <a:tableStyleId>{5C22544A-7EE6-4342-B048-85BDC9FD1C3A}</a:tableStyleId>
              </a:tblPr>
              <a:tblGrid>
                <a:gridCol w="4384734">
                  <a:extLst>
                    <a:ext uri="{9D8B030D-6E8A-4147-A177-3AD203B41FA5}">
                      <a16:colId xmlns:a16="http://schemas.microsoft.com/office/drawing/2014/main" xmlns="" val="499596478"/>
                    </a:ext>
                  </a:extLst>
                </a:gridCol>
                <a:gridCol w="609600">
                  <a:extLst>
                    <a:ext uri="{9D8B030D-6E8A-4147-A177-3AD203B41FA5}">
                      <a16:colId xmlns:a16="http://schemas.microsoft.com/office/drawing/2014/main" xmlns="" val="4287155215"/>
                    </a:ext>
                  </a:extLst>
                </a:gridCol>
                <a:gridCol w="590550">
                  <a:extLst>
                    <a:ext uri="{9D8B030D-6E8A-4147-A177-3AD203B41FA5}">
                      <a16:colId xmlns:a16="http://schemas.microsoft.com/office/drawing/2014/main" xmlns="" val="3131201080"/>
                    </a:ext>
                  </a:extLst>
                </a:gridCol>
              </a:tblGrid>
              <a:tr h="152483">
                <a:tc>
                  <a:txBody>
                    <a:bodyPr/>
                    <a:lstStyle/>
                    <a:p>
                      <a:pPr algn="l" fontAlgn="b"/>
                      <a:r>
                        <a:rPr lang="en-US" sz="1050" u="none" strike="noStrike">
                          <a:effectLst/>
                        </a:rPr>
                        <a:t>Tofa_ln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118598583"/>
                  </a:ext>
                </a:extLst>
              </a:tr>
              <a:tr h="152483">
                <a:tc>
                  <a:txBody>
                    <a:bodyPr/>
                    <a:lstStyle/>
                    <a:p>
                      <a:pPr algn="l" fontAlgn="b"/>
                      <a:r>
                        <a:rPr lang="en-US" sz="1050" u="none" strike="noStrike">
                          <a:effectLst/>
                        </a:rPr>
                        <a:t>Uste_ln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581485490"/>
                  </a:ext>
                </a:extLst>
              </a:tr>
              <a:tr h="152483">
                <a:tc>
                  <a:txBody>
                    <a:bodyPr/>
                    <a:lstStyle/>
                    <a:p>
                      <a:pPr algn="l" fontAlgn="b"/>
                      <a:r>
                        <a:rPr lang="en-US" sz="1050" u="none" strike="noStrike">
                          <a:effectLst/>
                        </a:rPr>
                        <a:t>Th2_ln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3.7e+6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65526607"/>
                  </a:ext>
                </a:extLst>
              </a:tr>
              <a:tr h="152483">
                <a:tc>
                  <a:txBody>
                    <a:bodyPr/>
                    <a:lstStyle/>
                    <a:p>
                      <a:pPr algn="l" fontAlgn="b"/>
                      <a:r>
                        <a:rPr lang="en-US" sz="1050" u="none" strike="sngStrike" dirty="0">
                          <a:solidFill>
                            <a:srgbClr val="C00000"/>
                          </a:solidFill>
                          <a:effectLst/>
                        </a:rPr>
                        <a:t>Th9_ln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1.3e+6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844920392"/>
                  </a:ext>
                </a:extLst>
              </a:tr>
              <a:tr h="152483">
                <a:tc>
                  <a:txBody>
                    <a:bodyPr/>
                    <a:lstStyle/>
                    <a:p>
                      <a:pPr algn="l" fontAlgn="b"/>
                      <a:r>
                        <a:rPr lang="en-US" sz="1050" u="none" strike="noStrike">
                          <a:effectLst/>
                        </a:rPr>
                        <a:t>Th17_ln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3.2e+6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749890315"/>
                  </a:ext>
                </a:extLst>
              </a:tr>
              <a:tr h="152483">
                <a:tc>
                  <a:txBody>
                    <a:bodyPr/>
                    <a:lstStyle/>
                    <a:p>
                      <a:pPr algn="l" fontAlgn="b"/>
                      <a:r>
                        <a:rPr lang="en-US" sz="1050" u="none" strike="sngStrike" dirty="0">
                          <a:solidFill>
                            <a:srgbClr val="C00000"/>
                          </a:solidFill>
                          <a:effectLst/>
                        </a:rPr>
                        <a:t>Th22_ln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4.6e+6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070696260"/>
                  </a:ext>
                </a:extLst>
              </a:tr>
              <a:tr h="152483">
                <a:tc>
                  <a:txBody>
                    <a:bodyPr/>
                    <a:lstStyle/>
                    <a:p>
                      <a:pPr algn="l" fontAlgn="b"/>
                      <a:r>
                        <a:rPr lang="en-US" sz="1050" u="none" strike="noStrike">
                          <a:effectLst/>
                        </a:rPr>
                        <a:t>Treg_ln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1.76e+7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980525666"/>
                  </a:ext>
                </a:extLst>
              </a:tr>
              <a:tr h="152483">
                <a:tc>
                  <a:txBody>
                    <a:bodyPr/>
                    <a:lstStyle/>
                    <a:p>
                      <a:pPr algn="l" fontAlgn="b"/>
                      <a:r>
                        <a:rPr lang="en-US" sz="1050" u="none" strike="noStrike">
                          <a:effectLst/>
                        </a:rPr>
                        <a:t>Tc2_ln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053626587"/>
                  </a:ext>
                </a:extLst>
              </a:tr>
              <a:tr h="152483">
                <a:tc>
                  <a:txBody>
                    <a:bodyPr/>
                    <a:lstStyle/>
                    <a:p>
                      <a:pPr algn="l" fontAlgn="b"/>
                      <a:r>
                        <a:rPr lang="en-US" sz="1050" u="none" strike="sngStrike" dirty="0">
                          <a:solidFill>
                            <a:srgbClr val="C00000"/>
                          </a:solidFill>
                          <a:effectLst/>
                        </a:rPr>
                        <a:t>Tc22_ln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59283997"/>
                  </a:ext>
                </a:extLst>
              </a:tr>
              <a:tr h="152483">
                <a:tc>
                  <a:txBody>
                    <a:bodyPr/>
                    <a:lstStyle/>
                    <a:p>
                      <a:pPr algn="l" fontAlgn="b"/>
                      <a:r>
                        <a:rPr lang="en-US" sz="1050" u="none" strike="sngStrike" dirty="0" err="1">
                          <a:solidFill>
                            <a:srgbClr val="C00000"/>
                          </a:solidFill>
                          <a:effectLst/>
                        </a:rPr>
                        <a:t>LC_ln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89237926"/>
                  </a:ext>
                </a:extLst>
              </a:tr>
              <a:tr h="152483">
                <a:tc>
                  <a:txBody>
                    <a:bodyPr/>
                    <a:lstStyle/>
                    <a:p>
                      <a:pPr algn="l" fontAlgn="b"/>
                      <a:r>
                        <a:rPr lang="en-US" sz="1050" u="none" strike="noStrike" dirty="0" err="1">
                          <a:effectLst/>
                        </a:rPr>
                        <a:t>IDEC_ln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035601338"/>
                  </a:ext>
                </a:extLst>
              </a:tr>
              <a:tr h="152483">
                <a:tc>
                  <a:txBody>
                    <a:bodyPr/>
                    <a:lstStyle/>
                    <a:p>
                      <a:pPr algn="l" fontAlgn="b"/>
                      <a:r>
                        <a:rPr lang="en-US" sz="1050" u="none" strike="noStrike">
                          <a:effectLst/>
                        </a:rPr>
                        <a:t>IDECa_ln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165703854"/>
                  </a:ext>
                </a:extLst>
              </a:tr>
              <a:tr h="152483">
                <a:tc>
                  <a:txBody>
                    <a:bodyPr/>
                    <a:lstStyle/>
                    <a:p>
                      <a:pPr algn="l" fontAlgn="b"/>
                      <a:r>
                        <a:rPr lang="en-US" sz="1050" u="none" strike="noStrike">
                          <a:effectLst/>
                        </a:rPr>
                        <a:t>B0_ln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591527728"/>
                  </a:ext>
                </a:extLst>
              </a:tr>
              <a:tr h="152483">
                <a:tc>
                  <a:txBody>
                    <a:bodyPr/>
                    <a:lstStyle/>
                    <a:p>
                      <a:pPr algn="l" fontAlgn="b"/>
                      <a:r>
                        <a:rPr lang="en-US" sz="1050" u="none" strike="noStrike">
                          <a:effectLst/>
                        </a:rPr>
                        <a:t>Bi_ln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675382379"/>
                  </a:ext>
                </a:extLst>
              </a:tr>
              <a:tr h="152483">
                <a:tc>
                  <a:txBody>
                    <a:bodyPr/>
                    <a:lstStyle/>
                    <a:p>
                      <a:pPr algn="l" fontAlgn="b"/>
                      <a:r>
                        <a:rPr lang="en-US" sz="1050" u="none" strike="noStrike">
                          <a:effectLst/>
                        </a:rPr>
                        <a:t>Bmem_ln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248612032"/>
                  </a:ext>
                </a:extLst>
              </a:tr>
              <a:tr h="152483">
                <a:tc>
                  <a:txBody>
                    <a:bodyPr/>
                    <a:lstStyle/>
                    <a:p>
                      <a:pPr algn="l" fontAlgn="b"/>
                      <a:r>
                        <a:rPr lang="en-US" sz="1050" u="none" strike="noStrike">
                          <a:effectLst/>
                        </a:rPr>
                        <a:t>pB_ln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948929815"/>
                  </a:ext>
                </a:extLst>
              </a:tr>
              <a:tr h="152483">
                <a:tc>
                  <a:txBody>
                    <a:bodyPr/>
                    <a:lstStyle/>
                    <a:p>
                      <a:pPr algn="l" fontAlgn="b"/>
                      <a:r>
                        <a:rPr lang="en-US" sz="1050" u="none" strike="noStrike">
                          <a:effectLst/>
                        </a:rPr>
                        <a:t>pB_igg_ln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02339983"/>
                  </a:ext>
                </a:extLst>
              </a:tr>
              <a:tr h="152483">
                <a:tc>
                  <a:txBody>
                    <a:bodyPr/>
                    <a:lstStyle/>
                    <a:p>
                      <a:pPr algn="l" fontAlgn="b"/>
                      <a:r>
                        <a:rPr lang="en-US" sz="1050" u="none" strike="noStrike">
                          <a:effectLst/>
                        </a:rPr>
                        <a:t>Efa_ln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419004717"/>
                  </a:ext>
                </a:extLst>
              </a:tr>
              <a:tr h="152483">
                <a:tc>
                  <a:txBody>
                    <a:bodyPr/>
                    <a:lstStyle/>
                    <a:p>
                      <a:pPr algn="l" fontAlgn="b"/>
                      <a:r>
                        <a:rPr lang="en-US" sz="1050" u="none" strike="noStrike">
                          <a:effectLst/>
                        </a:rPr>
                        <a:t>Upada_ln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102201055"/>
                  </a:ext>
                </a:extLst>
              </a:tr>
              <a:tr h="152483">
                <a:tc>
                  <a:txBody>
                    <a:bodyPr/>
                    <a:lstStyle/>
                    <a:p>
                      <a:pPr algn="l" fontAlgn="b"/>
                      <a:r>
                        <a:rPr lang="en-US" sz="1050" u="none" strike="noStrike">
                          <a:effectLst/>
                        </a:rPr>
                        <a:t>Filgo_ln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69709235"/>
                  </a:ext>
                </a:extLst>
              </a:tr>
              <a:tr h="152483">
                <a:tc>
                  <a:txBody>
                    <a:bodyPr/>
                    <a:lstStyle/>
                    <a:p>
                      <a:pPr algn="l" fontAlgn="b"/>
                      <a:r>
                        <a:rPr lang="en-US" sz="1050" u="none" strike="noStrike">
                          <a:effectLst/>
                        </a:rPr>
                        <a:t>Dupi_ln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831158715"/>
                  </a:ext>
                </a:extLst>
              </a:tr>
              <a:tr h="152483">
                <a:tc>
                  <a:txBody>
                    <a:bodyPr/>
                    <a:lstStyle/>
                    <a:p>
                      <a:pPr algn="l" fontAlgn="b"/>
                      <a:r>
                        <a:rPr lang="en-US" sz="1050" u="none" strike="noStrike">
                          <a:effectLst/>
                        </a:rPr>
                        <a:t>IL4_ln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256945562"/>
                  </a:ext>
                </a:extLst>
              </a:tr>
              <a:tr h="152483">
                <a:tc>
                  <a:txBody>
                    <a:bodyPr/>
                    <a:lstStyle/>
                    <a:p>
                      <a:pPr algn="l" fontAlgn="b"/>
                      <a:r>
                        <a:rPr lang="en-US" sz="1050" u="none" strike="noStrike">
                          <a:effectLst/>
                        </a:rPr>
                        <a:t>IL4_ln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0.14</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846810258"/>
                  </a:ext>
                </a:extLst>
              </a:tr>
              <a:tr h="222322">
                <a:tc>
                  <a:txBody>
                    <a:bodyPr/>
                    <a:lstStyle/>
                    <a:p>
                      <a:pPr algn="l" fontAlgn="b"/>
                      <a:r>
                        <a:rPr lang="en-US" sz="1050" u="none" strike="noStrike" dirty="0">
                          <a:solidFill>
                            <a:srgbClr val="C00000"/>
                          </a:solidFill>
                          <a:effectLst/>
                        </a:rPr>
                        <a:t>TCRc_MHC2_th0_ideca_ln_is </a:t>
                      </a:r>
                      <a:r>
                        <a:rPr lang="en-US" sz="1050" u="none" strike="noStrike" dirty="0">
                          <a:solidFill>
                            <a:srgbClr val="0000FF"/>
                          </a:solidFill>
                          <a:effectLst/>
                        </a:rPr>
                        <a:t>    CELL dependent cytokine degradation</a:t>
                      </a:r>
                      <a:endParaRPr lang="en-US" sz="1050" b="0" i="0" u="none" strike="noStrike" dirty="0">
                        <a:solidFill>
                          <a:srgbClr val="0000FF"/>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581864618"/>
                  </a:ext>
                </a:extLst>
              </a:tr>
              <a:tr h="180975">
                <a:tc>
                  <a:txBody>
                    <a:bodyPr/>
                    <a:lstStyle/>
                    <a:p>
                      <a:pPr algn="l" fontAlgn="b"/>
                      <a:r>
                        <a:rPr lang="en-US" sz="1050" u="none" strike="noStrike" dirty="0">
                          <a:solidFill>
                            <a:srgbClr val="C00000"/>
                          </a:solidFill>
                          <a:effectLst/>
                        </a:rPr>
                        <a:t>CD28_CD80_th0_ideca_ln_is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446602368"/>
                  </a:ext>
                </a:extLst>
              </a:tr>
              <a:tr h="161925">
                <a:tc>
                  <a:txBody>
                    <a:bodyPr/>
                    <a:lstStyle/>
                    <a:p>
                      <a:pPr algn="l" fontAlgn="b"/>
                      <a:r>
                        <a:rPr lang="en-US" sz="1050" u="none" strike="noStrike" dirty="0">
                          <a:solidFill>
                            <a:srgbClr val="C00000"/>
                          </a:solidFill>
                          <a:effectLst/>
                        </a:rPr>
                        <a:t>CD28_CD86_th0_ideca_ln_is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136581970"/>
                  </a:ext>
                </a:extLst>
              </a:tr>
              <a:tr h="177481">
                <a:tc>
                  <a:txBody>
                    <a:bodyPr/>
                    <a:lstStyle/>
                    <a:p>
                      <a:pPr algn="l" fontAlgn="b"/>
                      <a:r>
                        <a:rPr lang="en-US" sz="1050" u="none" strike="noStrike" dirty="0">
                          <a:solidFill>
                            <a:srgbClr val="C00000"/>
                          </a:solidFill>
                          <a:effectLst/>
                        </a:rPr>
                        <a:t>TCRc_MHC2_th0_bi_ln_is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122272266"/>
                  </a:ext>
                </a:extLst>
              </a:tr>
              <a:tr h="190500">
                <a:tc>
                  <a:txBody>
                    <a:bodyPr/>
                    <a:lstStyle/>
                    <a:p>
                      <a:pPr algn="l" fontAlgn="b"/>
                      <a:r>
                        <a:rPr lang="en-US" sz="1050" u="none" strike="noStrike" dirty="0">
                          <a:solidFill>
                            <a:srgbClr val="C00000"/>
                          </a:solidFill>
                          <a:effectLst/>
                        </a:rPr>
                        <a:t>CD28_CD80_th0_bi_ln_is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27326114"/>
                  </a:ext>
                </a:extLst>
              </a:tr>
              <a:tr h="161925">
                <a:tc>
                  <a:txBody>
                    <a:bodyPr/>
                    <a:lstStyle/>
                    <a:p>
                      <a:pPr algn="l" fontAlgn="b"/>
                      <a:r>
                        <a:rPr lang="en-US" sz="1050" u="none" strike="noStrike" dirty="0">
                          <a:solidFill>
                            <a:srgbClr val="C00000"/>
                          </a:solidFill>
                          <a:effectLst/>
                        </a:rPr>
                        <a:t>CD28_CD86_th0_bi_ln_is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800010661"/>
                  </a:ext>
                </a:extLst>
              </a:tr>
              <a:tr h="152483">
                <a:tc>
                  <a:txBody>
                    <a:bodyPr/>
                    <a:lstStyle/>
                    <a:p>
                      <a:pPr algn="l" fontAlgn="b"/>
                      <a:r>
                        <a:rPr lang="en-US" sz="1050" u="none" strike="sngStrike" dirty="0">
                          <a:solidFill>
                            <a:srgbClr val="C00000"/>
                          </a:solidFill>
                          <a:effectLst/>
                        </a:rPr>
                        <a:t>OX40L_base_lca_is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925960619"/>
                  </a:ext>
                </a:extLst>
              </a:tr>
              <a:tr h="152483">
                <a:tc>
                  <a:txBody>
                    <a:bodyPr/>
                    <a:lstStyle/>
                    <a:p>
                      <a:pPr algn="l" fontAlgn="b"/>
                      <a:r>
                        <a:rPr lang="en-US" sz="1050" u="none" strike="noStrike" dirty="0">
                          <a:solidFill>
                            <a:srgbClr val="C00000"/>
                          </a:solidFill>
                          <a:effectLst/>
                        </a:rPr>
                        <a:t>OX40L_base_ideca_is               </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34193939"/>
                  </a:ext>
                </a:extLst>
              </a:tr>
            </a:tbl>
          </a:graphicData>
        </a:graphic>
      </p:graphicFrame>
      <p:sp>
        <p:nvSpPr>
          <p:cNvPr id="11" name="TextBox 10">
            <a:extLst>
              <a:ext uri="{FF2B5EF4-FFF2-40B4-BE49-F238E27FC236}">
                <a16:creationId xmlns:a16="http://schemas.microsoft.com/office/drawing/2014/main" xmlns="" id="{AFCBE269-3EBC-4FA0-AAAF-1E46032B071D}"/>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4522933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rmAutofit/>
          </a:bodyPr>
          <a:lstStyle/>
          <a:p>
            <a:r>
              <a:rPr lang="en-US" sz="2400" dirty="0"/>
              <a:t>Static species: ISS identification and values correction</a:t>
            </a:r>
            <a:endParaRPr lang="ru-RU" sz="24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68</a:t>
            </a:fld>
            <a:endParaRPr lang="ru-RU"/>
          </a:p>
        </p:txBody>
      </p:sp>
      <p:graphicFrame>
        <p:nvGraphicFramePr>
          <p:cNvPr id="4" name="Table 3">
            <a:extLst>
              <a:ext uri="{FF2B5EF4-FFF2-40B4-BE49-F238E27FC236}">
                <a16:creationId xmlns:a16="http://schemas.microsoft.com/office/drawing/2014/main" xmlns="" id="{0A81D7CB-73A6-42A2-9452-DD29C241FF09}"/>
              </a:ext>
            </a:extLst>
          </p:cNvPr>
          <p:cNvGraphicFramePr>
            <a:graphicFrameLocks noGrp="1"/>
          </p:cNvGraphicFramePr>
          <p:nvPr>
            <p:extLst>
              <p:ext uri="{D42A27DB-BD31-4B8C-83A1-F6EECF244321}">
                <p14:modId xmlns:p14="http://schemas.microsoft.com/office/powerpoint/2010/main" val="4039960036"/>
              </p:ext>
            </p:extLst>
          </p:nvPr>
        </p:nvGraphicFramePr>
        <p:xfrm>
          <a:off x="571500" y="784995"/>
          <a:ext cx="5702532" cy="5448029"/>
        </p:xfrm>
        <a:graphic>
          <a:graphicData uri="http://schemas.openxmlformats.org/drawingml/2006/table">
            <a:tbl>
              <a:tblPr>
                <a:tableStyleId>{5C22544A-7EE6-4342-B048-85BDC9FD1C3A}</a:tableStyleId>
              </a:tblPr>
              <a:tblGrid>
                <a:gridCol w="4400550">
                  <a:extLst>
                    <a:ext uri="{9D8B030D-6E8A-4147-A177-3AD203B41FA5}">
                      <a16:colId xmlns:a16="http://schemas.microsoft.com/office/drawing/2014/main" xmlns="" val="2383611226"/>
                    </a:ext>
                  </a:extLst>
                </a:gridCol>
                <a:gridCol w="692401">
                  <a:extLst>
                    <a:ext uri="{9D8B030D-6E8A-4147-A177-3AD203B41FA5}">
                      <a16:colId xmlns:a16="http://schemas.microsoft.com/office/drawing/2014/main" xmlns="" val="3274250822"/>
                    </a:ext>
                  </a:extLst>
                </a:gridCol>
                <a:gridCol w="609581">
                  <a:extLst>
                    <a:ext uri="{9D8B030D-6E8A-4147-A177-3AD203B41FA5}">
                      <a16:colId xmlns:a16="http://schemas.microsoft.com/office/drawing/2014/main" xmlns="" val="2092346602"/>
                    </a:ext>
                  </a:extLst>
                </a:gridCol>
              </a:tblGrid>
              <a:tr h="140366">
                <a:tc>
                  <a:txBody>
                    <a:bodyPr/>
                    <a:lstStyle/>
                    <a:p>
                      <a:pPr algn="l" fontAlgn="b"/>
                      <a:r>
                        <a:rPr lang="en-US" sz="1050" u="none" strike="sngStrike" dirty="0">
                          <a:solidFill>
                            <a:srgbClr val="C00000"/>
                          </a:solidFill>
                          <a:effectLst/>
                        </a:rPr>
                        <a:t>TCRc_MHC1_tc0_lca_ln_is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577688444"/>
                  </a:ext>
                </a:extLst>
              </a:tr>
              <a:tr h="140366">
                <a:tc>
                  <a:txBody>
                    <a:bodyPr/>
                    <a:lstStyle/>
                    <a:p>
                      <a:pPr algn="l" fontAlgn="b"/>
                      <a:r>
                        <a:rPr lang="en-US" sz="1050" u="none" strike="sngStrike" dirty="0">
                          <a:solidFill>
                            <a:srgbClr val="C00000"/>
                          </a:solidFill>
                          <a:effectLst/>
                        </a:rPr>
                        <a:t>CD28_CD80_tc0_lca_ln_is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085051246"/>
                  </a:ext>
                </a:extLst>
              </a:tr>
              <a:tr h="140366">
                <a:tc>
                  <a:txBody>
                    <a:bodyPr/>
                    <a:lstStyle/>
                    <a:p>
                      <a:pPr algn="l" fontAlgn="b"/>
                      <a:r>
                        <a:rPr lang="en-US" sz="1050" u="none" strike="sngStrike" dirty="0">
                          <a:solidFill>
                            <a:srgbClr val="C00000"/>
                          </a:solidFill>
                          <a:effectLst/>
                        </a:rPr>
                        <a:t>CD28_CD86_tc0_lca_ln_is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736293645"/>
                  </a:ext>
                </a:extLst>
              </a:tr>
              <a:tr h="140366">
                <a:tc>
                  <a:txBody>
                    <a:bodyPr/>
                    <a:lstStyle/>
                    <a:p>
                      <a:pPr algn="l" fontAlgn="b"/>
                      <a:r>
                        <a:rPr lang="en-US" sz="1050" u="none" strike="noStrike" dirty="0">
                          <a:solidFill>
                            <a:srgbClr val="C00000"/>
                          </a:solidFill>
                          <a:effectLst/>
                        </a:rPr>
                        <a:t>TCRc_MHC1_tc0_ideca_ln_is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787780029"/>
                  </a:ext>
                </a:extLst>
              </a:tr>
              <a:tr h="140366">
                <a:tc>
                  <a:txBody>
                    <a:bodyPr/>
                    <a:lstStyle/>
                    <a:p>
                      <a:pPr algn="l" fontAlgn="b"/>
                      <a:r>
                        <a:rPr lang="en-US" sz="1050" u="none" strike="noStrike" dirty="0">
                          <a:solidFill>
                            <a:srgbClr val="C00000"/>
                          </a:solidFill>
                          <a:effectLst/>
                        </a:rPr>
                        <a:t>CD28_CD80_tc0_ideca_ln_is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643745932"/>
                  </a:ext>
                </a:extLst>
              </a:tr>
              <a:tr h="140366">
                <a:tc>
                  <a:txBody>
                    <a:bodyPr/>
                    <a:lstStyle/>
                    <a:p>
                      <a:pPr algn="l" fontAlgn="b"/>
                      <a:r>
                        <a:rPr lang="en-US" sz="1050" u="none" strike="noStrike" dirty="0">
                          <a:solidFill>
                            <a:srgbClr val="C00000"/>
                          </a:solidFill>
                          <a:effectLst/>
                        </a:rPr>
                        <a:t>CD28_CD86_tc0_ideca_ln_is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151135479"/>
                  </a:ext>
                </a:extLst>
              </a:tr>
              <a:tr h="140366">
                <a:tc>
                  <a:txBody>
                    <a:bodyPr/>
                    <a:lstStyle/>
                    <a:p>
                      <a:pPr algn="l" fontAlgn="b"/>
                      <a:r>
                        <a:rPr lang="en-US" sz="1050" u="none" strike="noStrike" dirty="0">
                          <a:solidFill>
                            <a:srgbClr val="C00000"/>
                          </a:solidFill>
                          <a:effectLst/>
                        </a:rPr>
                        <a:t>TCRc_MHC1_tc0_bi_ln_is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524931300"/>
                  </a:ext>
                </a:extLst>
              </a:tr>
              <a:tr h="140366">
                <a:tc>
                  <a:txBody>
                    <a:bodyPr/>
                    <a:lstStyle/>
                    <a:p>
                      <a:pPr algn="l" fontAlgn="b"/>
                      <a:r>
                        <a:rPr lang="en-US" sz="1050" u="none" strike="noStrike" dirty="0">
                          <a:solidFill>
                            <a:srgbClr val="C00000"/>
                          </a:solidFill>
                          <a:effectLst/>
                        </a:rPr>
                        <a:t>CD28_CD80_tc0_bi_ln_is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00744986"/>
                  </a:ext>
                </a:extLst>
              </a:tr>
              <a:tr h="140366">
                <a:tc>
                  <a:txBody>
                    <a:bodyPr/>
                    <a:lstStyle/>
                    <a:p>
                      <a:pPr algn="l" fontAlgn="b"/>
                      <a:r>
                        <a:rPr lang="en-US" sz="1050" u="none" strike="noStrike" dirty="0">
                          <a:solidFill>
                            <a:srgbClr val="C00000"/>
                          </a:solidFill>
                          <a:effectLst/>
                        </a:rPr>
                        <a:t>CD28_CD86_tc0_bi_ln_is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312875643"/>
                  </a:ext>
                </a:extLst>
              </a:tr>
              <a:tr h="140366">
                <a:tc>
                  <a:txBody>
                    <a:bodyPr/>
                    <a:lstStyle/>
                    <a:p>
                      <a:pPr algn="l" fontAlgn="b"/>
                      <a:r>
                        <a:rPr lang="en-US" sz="1050" u="none" strike="noStrike" dirty="0" err="1">
                          <a:effectLst/>
                        </a:rPr>
                        <a:t>ECa_ts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932215002"/>
                  </a:ext>
                </a:extLst>
              </a:tr>
              <a:tr h="140366">
                <a:tc>
                  <a:txBody>
                    <a:bodyPr/>
                    <a:lstStyle/>
                    <a:p>
                      <a:pPr algn="l" fontAlgn="b"/>
                      <a:r>
                        <a:rPr lang="en-US" sz="1050" u="none" strike="noStrike" dirty="0" err="1">
                          <a:effectLst/>
                        </a:rPr>
                        <a:t>Uste_ts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77361522"/>
                  </a:ext>
                </a:extLst>
              </a:tr>
              <a:tr h="140366">
                <a:tc>
                  <a:txBody>
                    <a:bodyPr/>
                    <a:lstStyle/>
                    <a:p>
                      <a:pPr algn="l" fontAlgn="b"/>
                      <a:r>
                        <a:rPr lang="en-US" sz="1050" u="none" strike="noStrike" dirty="0" err="1">
                          <a:effectLst/>
                        </a:rPr>
                        <a:t>Efa_ts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262088150"/>
                  </a:ext>
                </a:extLst>
              </a:tr>
              <a:tr h="140366">
                <a:tc>
                  <a:txBody>
                    <a:bodyPr/>
                    <a:lstStyle/>
                    <a:p>
                      <a:pPr algn="l" fontAlgn="b"/>
                      <a:r>
                        <a:rPr lang="en-US" sz="1050" u="none" strike="noStrike" dirty="0" err="1">
                          <a:effectLst/>
                        </a:rPr>
                        <a:t>Upada_ts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869868736"/>
                  </a:ext>
                </a:extLst>
              </a:tr>
              <a:tr h="140366">
                <a:tc>
                  <a:txBody>
                    <a:bodyPr/>
                    <a:lstStyle/>
                    <a:p>
                      <a:pPr algn="l" fontAlgn="b"/>
                      <a:r>
                        <a:rPr lang="en-US" sz="1050" u="none" strike="noStrike" dirty="0" err="1">
                          <a:effectLst/>
                        </a:rPr>
                        <a:t>Filgo_ts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935654137"/>
                  </a:ext>
                </a:extLst>
              </a:tr>
              <a:tr h="140366">
                <a:tc>
                  <a:txBody>
                    <a:bodyPr/>
                    <a:lstStyle/>
                    <a:p>
                      <a:pPr algn="l" fontAlgn="b"/>
                      <a:r>
                        <a:rPr lang="en-US" sz="1050" u="none" strike="noStrike" dirty="0" err="1">
                          <a:effectLst/>
                        </a:rPr>
                        <a:t>Dupi_ts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429959815"/>
                  </a:ext>
                </a:extLst>
              </a:tr>
              <a:tr h="140366">
                <a:tc>
                  <a:txBody>
                    <a:bodyPr/>
                    <a:lstStyle/>
                    <a:p>
                      <a:pPr algn="l" fontAlgn="b"/>
                      <a:r>
                        <a:rPr lang="en-US" sz="1050" u="none" strike="noStrike" dirty="0">
                          <a:effectLst/>
                        </a:rPr>
                        <a:t>IL4_ts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0.228702115494568</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784160966"/>
                  </a:ext>
                </a:extLst>
              </a:tr>
              <a:tr h="140366">
                <a:tc>
                  <a:txBody>
                    <a:bodyPr/>
                    <a:lstStyle/>
                    <a:p>
                      <a:pPr algn="l" fontAlgn="b"/>
                      <a:r>
                        <a:rPr lang="en-US" sz="1050" u="none" strike="noStrike" dirty="0">
                          <a:effectLst/>
                        </a:rPr>
                        <a:t>IL4_ts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0.14</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848007194"/>
                  </a:ext>
                </a:extLst>
              </a:tr>
              <a:tr h="140366">
                <a:tc>
                  <a:txBody>
                    <a:bodyPr/>
                    <a:lstStyle/>
                    <a:p>
                      <a:pPr algn="l" fontAlgn="b"/>
                      <a:r>
                        <a:rPr lang="en-US" sz="1050" u="none" strike="noStrike" dirty="0">
                          <a:solidFill>
                            <a:srgbClr val="C00000"/>
                          </a:solidFill>
                          <a:effectLst/>
                        </a:rPr>
                        <a:t>TCRc_MHC2_th0_m1_ts_is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314924184"/>
                  </a:ext>
                </a:extLst>
              </a:tr>
              <a:tr h="140366">
                <a:tc>
                  <a:txBody>
                    <a:bodyPr/>
                    <a:lstStyle/>
                    <a:p>
                      <a:pPr algn="l" fontAlgn="b"/>
                      <a:r>
                        <a:rPr lang="en-US" sz="1050" u="none" strike="noStrike" dirty="0">
                          <a:solidFill>
                            <a:srgbClr val="C00000"/>
                          </a:solidFill>
                          <a:effectLst/>
                        </a:rPr>
                        <a:t>CD28_CD80_th0_m1_ts_is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705209262"/>
                  </a:ext>
                </a:extLst>
              </a:tr>
              <a:tr h="140366">
                <a:tc>
                  <a:txBody>
                    <a:bodyPr/>
                    <a:lstStyle/>
                    <a:p>
                      <a:pPr algn="l" fontAlgn="b"/>
                      <a:r>
                        <a:rPr lang="en-US" sz="1050" u="none" strike="noStrike" dirty="0">
                          <a:solidFill>
                            <a:srgbClr val="C00000"/>
                          </a:solidFill>
                          <a:effectLst/>
                        </a:rPr>
                        <a:t>CD28_CD86_th0_m1_ts_is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925805267"/>
                  </a:ext>
                </a:extLst>
              </a:tr>
              <a:tr h="140366">
                <a:tc>
                  <a:txBody>
                    <a:bodyPr/>
                    <a:lstStyle/>
                    <a:p>
                      <a:pPr algn="l" fontAlgn="b"/>
                      <a:r>
                        <a:rPr lang="en-US" sz="1050" u="none" strike="noStrike" dirty="0">
                          <a:solidFill>
                            <a:srgbClr val="C00000"/>
                          </a:solidFill>
                          <a:effectLst/>
                        </a:rPr>
                        <a:t>OX40L_base_m1_is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637102663"/>
                  </a:ext>
                </a:extLst>
              </a:tr>
              <a:tr h="140366">
                <a:tc>
                  <a:txBody>
                    <a:bodyPr/>
                    <a:lstStyle/>
                    <a:p>
                      <a:pPr algn="l" fontAlgn="b"/>
                      <a:r>
                        <a:rPr lang="en-US" sz="1050" u="none" strike="noStrike" dirty="0">
                          <a:solidFill>
                            <a:srgbClr val="C00000"/>
                          </a:solidFill>
                          <a:effectLst/>
                        </a:rPr>
                        <a:t>TCRc_MHC1_tc0_m1_ts_is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88429297"/>
                  </a:ext>
                </a:extLst>
              </a:tr>
              <a:tr h="140366">
                <a:tc>
                  <a:txBody>
                    <a:bodyPr/>
                    <a:lstStyle/>
                    <a:p>
                      <a:pPr algn="l" fontAlgn="b"/>
                      <a:r>
                        <a:rPr lang="en-US" sz="1050" u="none" strike="noStrike" dirty="0">
                          <a:solidFill>
                            <a:srgbClr val="C00000"/>
                          </a:solidFill>
                          <a:effectLst/>
                        </a:rPr>
                        <a:t>CD28_CD80_tc0_m1_ts_is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353746025"/>
                  </a:ext>
                </a:extLst>
              </a:tr>
              <a:tr h="140366">
                <a:tc>
                  <a:txBody>
                    <a:bodyPr/>
                    <a:lstStyle/>
                    <a:p>
                      <a:pPr algn="l" fontAlgn="b"/>
                      <a:r>
                        <a:rPr lang="en-US" sz="1050" u="none" strike="noStrike" dirty="0">
                          <a:solidFill>
                            <a:srgbClr val="C00000"/>
                          </a:solidFill>
                          <a:effectLst/>
                        </a:rPr>
                        <a:t>CD28_CD86_tc0_m1_ts_is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548760869"/>
                  </a:ext>
                </a:extLst>
              </a:tr>
              <a:tr h="140366">
                <a:tc>
                  <a:txBody>
                    <a:bodyPr/>
                    <a:lstStyle/>
                    <a:p>
                      <a:pPr algn="l" fontAlgn="b"/>
                      <a:r>
                        <a:rPr lang="en-US" sz="1050" u="none" strike="noStrike">
                          <a:effectLst/>
                        </a:rPr>
                        <a:t>CCL22_ts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en-US" sz="1050" u="none" strike="noStrike">
                          <a:effectLst/>
                        </a:rPr>
                        <a:t>3.61E+05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087985642"/>
                  </a:ext>
                </a:extLst>
              </a:tr>
              <a:tr h="140366">
                <a:tc>
                  <a:txBody>
                    <a:bodyPr/>
                    <a:lstStyle/>
                    <a:p>
                      <a:pPr algn="l" fontAlgn="b"/>
                      <a:r>
                        <a:rPr lang="en-US" sz="1050" u="none" strike="noStrike">
                          <a:effectLst/>
                        </a:rPr>
                        <a:t>CCL22_ts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23.5</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740385165"/>
                  </a:ext>
                </a:extLst>
              </a:tr>
              <a:tr h="140366">
                <a:tc>
                  <a:txBody>
                    <a:bodyPr/>
                    <a:lstStyle/>
                    <a:p>
                      <a:pPr algn="l" fontAlgn="b"/>
                      <a:r>
                        <a:rPr lang="en-US" sz="1050" u="none" strike="noStrike">
                          <a:effectLst/>
                        </a:rPr>
                        <a:t>CCL22_ln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1998975878"/>
                  </a:ext>
                </a:extLst>
              </a:tr>
              <a:tr h="140366">
                <a:tc>
                  <a:txBody>
                    <a:bodyPr/>
                    <a:lstStyle/>
                    <a:p>
                      <a:pPr algn="l" fontAlgn="b"/>
                      <a:r>
                        <a:rPr lang="en-US" sz="1050" u="none" strike="noStrike">
                          <a:effectLst/>
                        </a:rPr>
                        <a:t>CCL22_ln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23.5</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353965359"/>
                  </a:ext>
                </a:extLst>
              </a:tr>
              <a:tr h="140366">
                <a:tc>
                  <a:txBody>
                    <a:bodyPr/>
                    <a:lstStyle/>
                    <a:p>
                      <a:pPr algn="l" fontAlgn="b"/>
                      <a:r>
                        <a:rPr lang="en-US" sz="1050" u="none" strike="noStrike">
                          <a:effectLst/>
                        </a:rPr>
                        <a:t>CCL22_pl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67.1900282220132</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4135125224"/>
                  </a:ext>
                </a:extLst>
              </a:tr>
              <a:tr h="140366">
                <a:tc>
                  <a:txBody>
                    <a:bodyPr/>
                    <a:lstStyle/>
                    <a:p>
                      <a:pPr algn="l" fontAlgn="b"/>
                      <a:r>
                        <a:rPr lang="en-US" sz="1050" u="none" strike="noStrike">
                          <a:effectLst/>
                        </a:rPr>
                        <a:t>IL13_ts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0.2</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851758960"/>
                  </a:ext>
                </a:extLst>
              </a:tr>
              <a:tr h="140366">
                <a:tc>
                  <a:txBody>
                    <a:bodyPr/>
                    <a:lstStyle/>
                    <a:p>
                      <a:pPr algn="l" fontAlgn="b"/>
                      <a:r>
                        <a:rPr lang="en-US" sz="1050" u="none" strike="noStrike">
                          <a:effectLst/>
                        </a:rPr>
                        <a:t>GMCSF_pl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0.12</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xmlns="" val="2541215674"/>
                  </a:ext>
                </a:extLst>
              </a:tr>
            </a:tbl>
          </a:graphicData>
        </a:graphic>
      </p:graphicFrame>
      <p:sp>
        <p:nvSpPr>
          <p:cNvPr id="12" name="TextBox 11">
            <a:extLst>
              <a:ext uri="{FF2B5EF4-FFF2-40B4-BE49-F238E27FC236}">
                <a16:creationId xmlns:a16="http://schemas.microsoft.com/office/drawing/2014/main" xmlns="" id="{1CC7379C-A7E2-4CA2-8246-1590C6066505}"/>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194162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Autofit/>
          </a:bodyPr>
          <a:lstStyle/>
          <a:p>
            <a:r>
              <a:rPr lang="en-US" sz="2400" dirty="0"/>
              <a:t>Static species: values correction</a:t>
            </a:r>
            <a:endParaRPr lang="ru-RU" sz="24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69</a:t>
            </a:fld>
            <a:endParaRPr lang="ru-RU"/>
          </a:p>
        </p:txBody>
      </p:sp>
      <p:graphicFrame>
        <p:nvGraphicFramePr>
          <p:cNvPr id="4" name="Table 3">
            <a:extLst>
              <a:ext uri="{FF2B5EF4-FFF2-40B4-BE49-F238E27FC236}">
                <a16:creationId xmlns:a16="http://schemas.microsoft.com/office/drawing/2014/main" xmlns="" id="{CFE14006-DA93-4FA6-B368-D6D8E4DDC74B}"/>
              </a:ext>
            </a:extLst>
          </p:cNvPr>
          <p:cNvGraphicFramePr>
            <a:graphicFrameLocks noGrp="1"/>
          </p:cNvGraphicFramePr>
          <p:nvPr>
            <p:extLst>
              <p:ext uri="{D42A27DB-BD31-4B8C-83A1-F6EECF244321}">
                <p14:modId xmlns:p14="http://schemas.microsoft.com/office/powerpoint/2010/main" val="2717632372"/>
              </p:ext>
            </p:extLst>
          </p:nvPr>
        </p:nvGraphicFramePr>
        <p:xfrm>
          <a:off x="22225" y="802216"/>
          <a:ext cx="4622800" cy="19812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xmlns="" val="3265575569"/>
                    </a:ext>
                  </a:extLst>
                </a:gridCol>
                <a:gridCol w="1498600">
                  <a:extLst>
                    <a:ext uri="{9D8B030D-6E8A-4147-A177-3AD203B41FA5}">
                      <a16:colId xmlns:a16="http://schemas.microsoft.com/office/drawing/2014/main" xmlns="" val="3116173283"/>
                    </a:ext>
                  </a:extLst>
                </a:gridCol>
                <a:gridCol w="1193800">
                  <a:extLst>
                    <a:ext uri="{9D8B030D-6E8A-4147-A177-3AD203B41FA5}">
                      <a16:colId xmlns:a16="http://schemas.microsoft.com/office/drawing/2014/main" xmlns="" val="2314598556"/>
                    </a:ext>
                  </a:extLst>
                </a:gridCol>
              </a:tblGrid>
              <a:tr h="198120">
                <a:tc>
                  <a:txBody>
                    <a:bodyPr/>
                    <a:lstStyle/>
                    <a:p>
                      <a:pPr algn="l" fontAlgn="b"/>
                      <a:r>
                        <a:rPr lang="en-US" sz="1200" u="none" strike="noStrike">
                          <a:effectLst/>
                        </a:rPr>
                        <a:t>GMCSF_ts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1.6</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03935695"/>
                  </a:ext>
                </a:extLst>
              </a:tr>
              <a:tr h="198120">
                <a:tc>
                  <a:txBody>
                    <a:bodyPr/>
                    <a:lstStyle/>
                    <a:p>
                      <a:pPr algn="l" fontAlgn="b"/>
                      <a:r>
                        <a:rPr lang="en-US" sz="1200" u="none" strike="noStrike">
                          <a:effectLst/>
                        </a:rPr>
                        <a:t>Th0_ts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038842922"/>
                  </a:ext>
                </a:extLst>
              </a:tr>
              <a:tr h="198120">
                <a:tc>
                  <a:txBody>
                    <a:bodyPr/>
                    <a:lstStyle/>
                    <a:p>
                      <a:pPr algn="l" fontAlgn="b"/>
                      <a:r>
                        <a:rPr lang="en-US" sz="1200" u="none" strike="noStrike">
                          <a:effectLst/>
                        </a:rPr>
                        <a:t>Th1_ts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1.50E+08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93203498"/>
                  </a:ext>
                </a:extLst>
              </a:tr>
              <a:tr h="198120">
                <a:tc>
                  <a:txBody>
                    <a:bodyPr/>
                    <a:lstStyle/>
                    <a:p>
                      <a:pPr algn="l" fontAlgn="b"/>
                      <a:r>
                        <a:rPr lang="en-US" sz="1200" u="none" strike="noStrike">
                          <a:effectLst/>
                        </a:rPr>
                        <a:t>Th2_ts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361644666"/>
                  </a:ext>
                </a:extLst>
              </a:tr>
              <a:tr h="198120">
                <a:tc>
                  <a:txBody>
                    <a:bodyPr/>
                    <a:lstStyle/>
                    <a:p>
                      <a:pPr algn="l" fontAlgn="b"/>
                      <a:r>
                        <a:rPr lang="en-US" sz="1200" u="none" strike="noStrike">
                          <a:effectLst/>
                        </a:rPr>
                        <a:t>Th9_ts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51808906"/>
                  </a:ext>
                </a:extLst>
              </a:tr>
              <a:tr h="198120">
                <a:tc>
                  <a:txBody>
                    <a:bodyPr/>
                    <a:lstStyle/>
                    <a:p>
                      <a:pPr algn="l" fontAlgn="b"/>
                      <a:r>
                        <a:rPr lang="en-US" sz="1200" u="none" strike="noStrike">
                          <a:effectLst/>
                        </a:rPr>
                        <a:t>Th17_ts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485914049"/>
                  </a:ext>
                </a:extLst>
              </a:tr>
              <a:tr h="198120">
                <a:tc>
                  <a:txBody>
                    <a:bodyPr/>
                    <a:lstStyle/>
                    <a:p>
                      <a:pPr algn="l" fontAlgn="b"/>
                      <a:r>
                        <a:rPr lang="en-US" sz="1200" u="none" strike="noStrike">
                          <a:effectLst/>
                        </a:rPr>
                        <a:t>Th22_ts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37909832"/>
                  </a:ext>
                </a:extLst>
              </a:tr>
              <a:tr h="198120">
                <a:tc>
                  <a:txBody>
                    <a:bodyPr/>
                    <a:lstStyle/>
                    <a:p>
                      <a:pPr algn="l" fontAlgn="b"/>
                      <a:r>
                        <a:rPr lang="en-US" sz="1200" u="none" strike="noStrike">
                          <a:effectLst/>
                        </a:rPr>
                        <a:t>Treg_ts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722312769"/>
                  </a:ext>
                </a:extLst>
              </a:tr>
              <a:tr h="198120">
                <a:tc>
                  <a:txBody>
                    <a:bodyPr/>
                    <a:lstStyle/>
                    <a:p>
                      <a:pPr algn="l" fontAlgn="b"/>
                      <a:r>
                        <a:rPr lang="en-US" sz="1200" u="none" strike="noStrike">
                          <a:effectLst/>
                        </a:rPr>
                        <a:t>Tc0_ts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41434681"/>
                  </a:ext>
                </a:extLst>
              </a:tr>
              <a:tr h="198120">
                <a:tc>
                  <a:txBody>
                    <a:bodyPr/>
                    <a:lstStyle/>
                    <a:p>
                      <a:pPr algn="l" fontAlgn="b"/>
                      <a:r>
                        <a:rPr lang="en-US" sz="1200" u="none" strike="noStrike">
                          <a:effectLst/>
                        </a:rPr>
                        <a:t>Tc2_ts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648218518"/>
                  </a:ext>
                </a:extLst>
              </a:tr>
            </a:tbl>
          </a:graphicData>
        </a:graphic>
      </p:graphicFrame>
      <p:graphicFrame>
        <p:nvGraphicFramePr>
          <p:cNvPr id="7" name="Table 6">
            <a:extLst>
              <a:ext uri="{FF2B5EF4-FFF2-40B4-BE49-F238E27FC236}">
                <a16:creationId xmlns:a16="http://schemas.microsoft.com/office/drawing/2014/main" xmlns="" id="{414B5130-D811-4AB3-AD33-23D19EA6378B}"/>
              </a:ext>
            </a:extLst>
          </p:cNvPr>
          <p:cNvGraphicFramePr>
            <a:graphicFrameLocks noGrp="1"/>
          </p:cNvGraphicFramePr>
          <p:nvPr>
            <p:extLst>
              <p:ext uri="{D42A27DB-BD31-4B8C-83A1-F6EECF244321}">
                <p14:modId xmlns:p14="http://schemas.microsoft.com/office/powerpoint/2010/main" val="1476889948"/>
              </p:ext>
            </p:extLst>
          </p:nvPr>
        </p:nvGraphicFramePr>
        <p:xfrm>
          <a:off x="28806" y="2816165"/>
          <a:ext cx="4622800" cy="158496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xmlns="" val="1207697280"/>
                    </a:ext>
                  </a:extLst>
                </a:gridCol>
                <a:gridCol w="1498600">
                  <a:extLst>
                    <a:ext uri="{9D8B030D-6E8A-4147-A177-3AD203B41FA5}">
                      <a16:colId xmlns:a16="http://schemas.microsoft.com/office/drawing/2014/main" xmlns="" val="3460758676"/>
                    </a:ext>
                  </a:extLst>
                </a:gridCol>
                <a:gridCol w="1193800">
                  <a:extLst>
                    <a:ext uri="{9D8B030D-6E8A-4147-A177-3AD203B41FA5}">
                      <a16:colId xmlns:a16="http://schemas.microsoft.com/office/drawing/2014/main" xmlns="" val="1596656860"/>
                    </a:ext>
                  </a:extLst>
                </a:gridCol>
              </a:tblGrid>
              <a:tr h="198120">
                <a:tc>
                  <a:txBody>
                    <a:bodyPr/>
                    <a:lstStyle/>
                    <a:p>
                      <a:pPr algn="l" fontAlgn="b"/>
                      <a:r>
                        <a:rPr lang="en-US" sz="1200" u="none" strike="noStrike">
                          <a:effectLst/>
                        </a:rPr>
                        <a:t>LC_ts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30171709"/>
                  </a:ext>
                </a:extLst>
              </a:tr>
              <a:tr h="198120">
                <a:tc>
                  <a:txBody>
                    <a:bodyPr/>
                    <a:lstStyle/>
                    <a:p>
                      <a:pPr algn="l" fontAlgn="b"/>
                      <a:r>
                        <a:rPr lang="en-US" sz="1200" u="none" strike="noStrike">
                          <a:effectLst/>
                        </a:rPr>
                        <a:t>LCa_ts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79984200"/>
                  </a:ext>
                </a:extLst>
              </a:tr>
              <a:tr h="198120">
                <a:tc>
                  <a:txBody>
                    <a:bodyPr/>
                    <a:lstStyle/>
                    <a:p>
                      <a:pPr algn="l" fontAlgn="b"/>
                      <a:r>
                        <a:rPr lang="en-US" sz="1200" u="none" strike="noStrike">
                          <a:effectLst/>
                        </a:rPr>
                        <a:t>IDEC_ts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7.00E+06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666358301"/>
                  </a:ext>
                </a:extLst>
              </a:tr>
              <a:tr h="198120">
                <a:tc>
                  <a:txBody>
                    <a:bodyPr/>
                    <a:lstStyle/>
                    <a:p>
                      <a:pPr algn="l" fontAlgn="b"/>
                      <a:r>
                        <a:rPr lang="en-US" sz="1200" u="none" strike="noStrike">
                          <a:effectLst/>
                        </a:rPr>
                        <a:t>IDECa_ts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7625839"/>
                  </a:ext>
                </a:extLst>
              </a:tr>
              <a:tr h="198120">
                <a:tc>
                  <a:txBody>
                    <a:bodyPr/>
                    <a:lstStyle/>
                    <a:p>
                      <a:pPr algn="l" fontAlgn="b"/>
                      <a:r>
                        <a:rPr lang="en-US" sz="1200" u="none" strike="noStrike">
                          <a:effectLst/>
                        </a:rPr>
                        <a:t>pB_ts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146</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1534349"/>
                  </a:ext>
                </a:extLst>
              </a:tr>
              <a:tr h="198120">
                <a:tc>
                  <a:txBody>
                    <a:bodyPr/>
                    <a:lstStyle/>
                    <a:p>
                      <a:pPr algn="l" fontAlgn="b"/>
                      <a:r>
                        <a:rPr lang="en-US" sz="1200" u="none" strike="noStrike">
                          <a:effectLst/>
                        </a:rPr>
                        <a:t>EO_ts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763283046"/>
                  </a:ext>
                </a:extLst>
              </a:tr>
              <a:tr h="198120">
                <a:tc>
                  <a:txBody>
                    <a:bodyPr/>
                    <a:lstStyle/>
                    <a:p>
                      <a:pPr algn="l" fontAlgn="b"/>
                      <a:r>
                        <a:rPr lang="en-US" sz="1200" u="none" strike="noStrike">
                          <a:effectLst/>
                        </a:rPr>
                        <a:t>MC_ts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3189118"/>
                  </a:ext>
                </a:extLst>
              </a:tr>
              <a:tr h="198120">
                <a:tc>
                  <a:txBody>
                    <a:bodyPr/>
                    <a:lstStyle/>
                    <a:p>
                      <a:pPr algn="l" fontAlgn="b"/>
                      <a:r>
                        <a:rPr lang="en-US" sz="1200" u="none" strike="noStrike">
                          <a:effectLst/>
                        </a:rPr>
                        <a:t>MCp_ts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441866886"/>
                  </a:ext>
                </a:extLst>
              </a:tr>
            </a:tbl>
          </a:graphicData>
        </a:graphic>
      </p:graphicFrame>
      <p:graphicFrame>
        <p:nvGraphicFramePr>
          <p:cNvPr id="10" name="Table 9">
            <a:extLst>
              <a:ext uri="{FF2B5EF4-FFF2-40B4-BE49-F238E27FC236}">
                <a16:creationId xmlns:a16="http://schemas.microsoft.com/office/drawing/2014/main" xmlns="" id="{4465F955-0ADD-4A90-A1D4-54ECFA143D63}"/>
              </a:ext>
            </a:extLst>
          </p:cNvPr>
          <p:cNvGraphicFramePr>
            <a:graphicFrameLocks noGrp="1"/>
          </p:cNvGraphicFramePr>
          <p:nvPr>
            <p:extLst>
              <p:ext uri="{D42A27DB-BD31-4B8C-83A1-F6EECF244321}">
                <p14:modId xmlns:p14="http://schemas.microsoft.com/office/powerpoint/2010/main" val="3986701875"/>
              </p:ext>
            </p:extLst>
          </p:nvPr>
        </p:nvGraphicFramePr>
        <p:xfrm>
          <a:off x="22225" y="4433874"/>
          <a:ext cx="4622800" cy="9906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xmlns="" val="3340701560"/>
                    </a:ext>
                  </a:extLst>
                </a:gridCol>
                <a:gridCol w="1498600">
                  <a:extLst>
                    <a:ext uri="{9D8B030D-6E8A-4147-A177-3AD203B41FA5}">
                      <a16:colId xmlns:a16="http://schemas.microsoft.com/office/drawing/2014/main" xmlns="" val="2991335036"/>
                    </a:ext>
                  </a:extLst>
                </a:gridCol>
                <a:gridCol w="1193800">
                  <a:extLst>
                    <a:ext uri="{9D8B030D-6E8A-4147-A177-3AD203B41FA5}">
                      <a16:colId xmlns:a16="http://schemas.microsoft.com/office/drawing/2014/main" xmlns="" val="1303583936"/>
                    </a:ext>
                  </a:extLst>
                </a:gridCol>
              </a:tblGrid>
              <a:tr h="198120">
                <a:tc>
                  <a:txBody>
                    <a:bodyPr/>
                    <a:lstStyle/>
                    <a:p>
                      <a:pPr algn="l" fontAlgn="b"/>
                      <a:r>
                        <a:rPr lang="en-US" sz="1200" u="none" strike="noStrike">
                          <a:effectLst/>
                        </a:rPr>
                        <a:t>EC_ts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64441049"/>
                  </a:ext>
                </a:extLst>
              </a:tr>
              <a:tr h="198120">
                <a:tc>
                  <a:txBody>
                    <a:bodyPr/>
                    <a:lstStyle/>
                    <a:p>
                      <a:pPr algn="l" fontAlgn="b"/>
                      <a:r>
                        <a:rPr lang="en-US" sz="1200" u="none" strike="noStrike">
                          <a:effectLst/>
                        </a:rPr>
                        <a:t>KC_ts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11857172"/>
                  </a:ext>
                </a:extLst>
              </a:tr>
              <a:tr h="198120">
                <a:tc>
                  <a:txBody>
                    <a:bodyPr/>
                    <a:lstStyle/>
                    <a:p>
                      <a:pPr algn="l" fontAlgn="b"/>
                      <a:r>
                        <a:rPr lang="en-US" sz="1200" u="none" strike="noStrike">
                          <a:effectLst/>
                        </a:rPr>
                        <a:t>Ag_pl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43128150"/>
                  </a:ext>
                </a:extLst>
              </a:tr>
              <a:tr h="198120">
                <a:tc>
                  <a:txBody>
                    <a:bodyPr/>
                    <a:lstStyle/>
                    <a:p>
                      <a:pPr algn="l" fontAlgn="b"/>
                      <a:r>
                        <a:rPr lang="en-US" sz="1200" u="none" strike="noStrike">
                          <a:effectLst/>
                        </a:rPr>
                        <a:t>Tc0_ln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8.90E+07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4426206"/>
                  </a:ext>
                </a:extLst>
              </a:tr>
              <a:tr h="198120">
                <a:tc>
                  <a:txBody>
                    <a:bodyPr/>
                    <a:lstStyle/>
                    <a:p>
                      <a:pPr algn="l" fontAlgn="b"/>
                      <a:r>
                        <a:rPr lang="en-US" sz="1200" u="none" strike="noStrike">
                          <a:effectLst/>
                        </a:rPr>
                        <a:t>pDC_ts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45442998"/>
                  </a:ext>
                </a:extLst>
              </a:tr>
            </a:tbl>
          </a:graphicData>
        </a:graphic>
      </p:graphicFrame>
      <p:graphicFrame>
        <p:nvGraphicFramePr>
          <p:cNvPr id="12" name="Table 11">
            <a:extLst>
              <a:ext uri="{FF2B5EF4-FFF2-40B4-BE49-F238E27FC236}">
                <a16:creationId xmlns:a16="http://schemas.microsoft.com/office/drawing/2014/main" xmlns="" id="{B7F368AF-BA06-4087-ADE1-D3F796584494}"/>
              </a:ext>
            </a:extLst>
          </p:cNvPr>
          <p:cNvGraphicFramePr>
            <a:graphicFrameLocks noGrp="1"/>
          </p:cNvGraphicFramePr>
          <p:nvPr>
            <p:extLst>
              <p:ext uri="{D42A27DB-BD31-4B8C-83A1-F6EECF244321}">
                <p14:modId xmlns:p14="http://schemas.microsoft.com/office/powerpoint/2010/main" val="2449019333"/>
              </p:ext>
            </p:extLst>
          </p:nvPr>
        </p:nvGraphicFramePr>
        <p:xfrm>
          <a:off x="28806" y="5457223"/>
          <a:ext cx="4622800" cy="118872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xmlns="" val="3029471815"/>
                    </a:ext>
                  </a:extLst>
                </a:gridCol>
                <a:gridCol w="1498600">
                  <a:extLst>
                    <a:ext uri="{9D8B030D-6E8A-4147-A177-3AD203B41FA5}">
                      <a16:colId xmlns:a16="http://schemas.microsoft.com/office/drawing/2014/main" xmlns="" val="3056918392"/>
                    </a:ext>
                  </a:extLst>
                </a:gridCol>
                <a:gridCol w="1193800">
                  <a:extLst>
                    <a:ext uri="{9D8B030D-6E8A-4147-A177-3AD203B41FA5}">
                      <a16:colId xmlns:a16="http://schemas.microsoft.com/office/drawing/2014/main" xmlns="" val="217883464"/>
                    </a:ext>
                  </a:extLst>
                </a:gridCol>
              </a:tblGrid>
              <a:tr h="198120">
                <a:tc>
                  <a:txBody>
                    <a:bodyPr/>
                    <a:lstStyle/>
                    <a:p>
                      <a:pPr algn="l" fontAlgn="b"/>
                      <a:r>
                        <a:rPr lang="en-US" sz="1200" u="none" strike="noStrike">
                          <a:effectLst/>
                        </a:rPr>
                        <a:t>Th9_pl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006283745"/>
                  </a:ext>
                </a:extLst>
              </a:tr>
              <a:tr h="198120">
                <a:tc>
                  <a:txBody>
                    <a:bodyPr/>
                    <a:lstStyle/>
                    <a:p>
                      <a:pPr algn="l" fontAlgn="b"/>
                      <a:r>
                        <a:rPr lang="en-US" sz="1200" u="none" strike="noStrike">
                          <a:effectLst/>
                        </a:rPr>
                        <a:t>Th17_pl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31500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03633981"/>
                  </a:ext>
                </a:extLst>
              </a:tr>
              <a:tr h="198120">
                <a:tc>
                  <a:txBody>
                    <a:bodyPr/>
                    <a:lstStyle/>
                    <a:p>
                      <a:pPr algn="l" fontAlgn="b"/>
                      <a:r>
                        <a:rPr lang="en-US" sz="1200" u="none" strike="noStrike">
                          <a:effectLst/>
                        </a:rPr>
                        <a:t>Th22_pl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96867240"/>
                  </a:ext>
                </a:extLst>
              </a:tr>
              <a:tr h="198120">
                <a:tc>
                  <a:txBody>
                    <a:bodyPr/>
                    <a:lstStyle/>
                    <a:p>
                      <a:pPr algn="l" fontAlgn="b"/>
                      <a:r>
                        <a:rPr lang="en-US" sz="1200" u="none" strike="noStrike">
                          <a:effectLst/>
                        </a:rPr>
                        <a:t>Treg_pl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1.72e+5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034474808"/>
                  </a:ext>
                </a:extLst>
              </a:tr>
              <a:tr h="198120">
                <a:tc>
                  <a:txBody>
                    <a:bodyPr/>
                    <a:lstStyle/>
                    <a:p>
                      <a:pPr algn="l" fontAlgn="b"/>
                      <a:r>
                        <a:rPr lang="en-US" sz="1200" u="none" strike="noStrike">
                          <a:effectLst/>
                        </a:rPr>
                        <a:t>Tc0_pl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50906358"/>
                  </a:ext>
                </a:extLst>
              </a:tr>
              <a:tr h="198120">
                <a:tc>
                  <a:txBody>
                    <a:bodyPr/>
                    <a:lstStyle/>
                    <a:p>
                      <a:pPr algn="l" fontAlgn="b"/>
                      <a:r>
                        <a:rPr lang="en-US" sz="1200" u="none" strike="noStrike">
                          <a:effectLst/>
                        </a:rPr>
                        <a:t>Tc2_pl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1.50E+05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67298648"/>
                  </a:ext>
                </a:extLst>
              </a:tr>
            </a:tbl>
          </a:graphicData>
        </a:graphic>
      </p:graphicFrame>
      <p:graphicFrame>
        <p:nvGraphicFramePr>
          <p:cNvPr id="13" name="Table 12">
            <a:extLst>
              <a:ext uri="{FF2B5EF4-FFF2-40B4-BE49-F238E27FC236}">
                <a16:creationId xmlns:a16="http://schemas.microsoft.com/office/drawing/2014/main" xmlns="" id="{911AAAA8-F61B-4F3F-BDB9-E33B5887B19F}"/>
              </a:ext>
            </a:extLst>
          </p:cNvPr>
          <p:cNvGraphicFramePr>
            <a:graphicFrameLocks noGrp="1"/>
          </p:cNvGraphicFramePr>
          <p:nvPr>
            <p:extLst>
              <p:ext uri="{D42A27DB-BD31-4B8C-83A1-F6EECF244321}">
                <p14:modId xmlns:p14="http://schemas.microsoft.com/office/powerpoint/2010/main" val="3884296437"/>
              </p:ext>
            </p:extLst>
          </p:nvPr>
        </p:nvGraphicFramePr>
        <p:xfrm>
          <a:off x="4756150" y="802216"/>
          <a:ext cx="4387850" cy="158496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xmlns="" val="3416046976"/>
                    </a:ext>
                  </a:extLst>
                </a:gridCol>
                <a:gridCol w="1422435">
                  <a:extLst>
                    <a:ext uri="{9D8B030D-6E8A-4147-A177-3AD203B41FA5}">
                      <a16:colId xmlns:a16="http://schemas.microsoft.com/office/drawing/2014/main" xmlns="" val="127616300"/>
                    </a:ext>
                  </a:extLst>
                </a:gridCol>
                <a:gridCol w="1133126">
                  <a:extLst>
                    <a:ext uri="{9D8B030D-6E8A-4147-A177-3AD203B41FA5}">
                      <a16:colId xmlns:a16="http://schemas.microsoft.com/office/drawing/2014/main" xmlns="" val="858571969"/>
                    </a:ext>
                  </a:extLst>
                </a:gridCol>
              </a:tblGrid>
              <a:tr h="198120">
                <a:tc>
                  <a:txBody>
                    <a:bodyPr/>
                    <a:lstStyle/>
                    <a:p>
                      <a:pPr algn="l" fontAlgn="b"/>
                      <a:r>
                        <a:rPr lang="en-US" sz="1200" u="none" strike="noStrike">
                          <a:effectLst/>
                        </a:rPr>
                        <a:t>IDEC_pl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87069867"/>
                  </a:ext>
                </a:extLst>
              </a:tr>
              <a:tr h="198120">
                <a:tc>
                  <a:txBody>
                    <a:bodyPr/>
                    <a:lstStyle/>
                    <a:p>
                      <a:pPr algn="l" fontAlgn="b"/>
                      <a:r>
                        <a:rPr lang="en-US" sz="1200" u="none" strike="noStrike">
                          <a:effectLst/>
                        </a:rPr>
                        <a:t>B0_pl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2.19e+5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46810181"/>
                  </a:ext>
                </a:extLst>
              </a:tr>
              <a:tr h="198120">
                <a:tc>
                  <a:txBody>
                    <a:bodyPr/>
                    <a:lstStyle/>
                    <a:p>
                      <a:pPr algn="l" fontAlgn="b"/>
                      <a:r>
                        <a:rPr lang="en-US" sz="1200" u="none" strike="noStrike">
                          <a:effectLst/>
                        </a:rPr>
                        <a:t>Bmem_pl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1.17e+5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29446644"/>
                  </a:ext>
                </a:extLst>
              </a:tr>
              <a:tr h="198120">
                <a:tc>
                  <a:txBody>
                    <a:bodyPr/>
                    <a:lstStyle/>
                    <a:p>
                      <a:pPr algn="l" fontAlgn="b"/>
                      <a:r>
                        <a:rPr lang="en-US" sz="1200" u="none" strike="noStrike">
                          <a:effectLst/>
                        </a:rPr>
                        <a:t>pB_pl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2.56E+03</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336741211"/>
                  </a:ext>
                </a:extLst>
              </a:tr>
              <a:tr h="198120">
                <a:tc>
                  <a:txBody>
                    <a:bodyPr/>
                    <a:lstStyle/>
                    <a:p>
                      <a:pPr algn="l" fontAlgn="b"/>
                      <a:r>
                        <a:rPr lang="en-US" sz="1200" u="none" strike="noStrike">
                          <a:effectLst/>
                        </a:rPr>
                        <a:t>pB_igg_pl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2.56E+03</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90332037"/>
                  </a:ext>
                </a:extLst>
              </a:tr>
              <a:tr h="198120">
                <a:tc>
                  <a:txBody>
                    <a:bodyPr/>
                    <a:lstStyle/>
                    <a:p>
                      <a:pPr algn="l" fontAlgn="b"/>
                      <a:r>
                        <a:rPr lang="en-US" sz="1200" u="none" strike="noStrike">
                          <a:effectLst/>
                        </a:rPr>
                        <a:t>EO_pl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1.88e+5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08672906"/>
                  </a:ext>
                </a:extLst>
              </a:tr>
              <a:tr h="198120">
                <a:tc>
                  <a:txBody>
                    <a:bodyPr/>
                    <a:lstStyle/>
                    <a:p>
                      <a:pPr algn="l" fontAlgn="b"/>
                      <a:r>
                        <a:rPr lang="en-US" sz="1200" u="none" strike="noStrike">
                          <a:effectLst/>
                        </a:rPr>
                        <a:t>MCp_pl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519894991"/>
                  </a:ext>
                </a:extLst>
              </a:tr>
              <a:tr h="198120">
                <a:tc>
                  <a:txBody>
                    <a:bodyPr/>
                    <a:lstStyle/>
                    <a:p>
                      <a:pPr algn="l" fontAlgn="b"/>
                      <a:r>
                        <a:rPr lang="en-US" sz="1200" u="none" strike="noStrike">
                          <a:effectLst/>
                        </a:rPr>
                        <a:t>ILC2_pl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9957689"/>
                  </a:ext>
                </a:extLst>
              </a:tr>
            </a:tbl>
          </a:graphicData>
        </a:graphic>
      </p:graphicFrame>
      <p:graphicFrame>
        <p:nvGraphicFramePr>
          <p:cNvPr id="14" name="Table 13">
            <a:extLst>
              <a:ext uri="{FF2B5EF4-FFF2-40B4-BE49-F238E27FC236}">
                <a16:creationId xmlns:a16="http://schemas.microsoft.com/office/drawing/2014/main" xmlns="" id="{78CA6465-36B5-4007-95E7-34EAFDCF1FD3}"/>
              </a:ext>
            </a:extLst>
          </p:cNvPr>
          <p:cNvGraphicFramePr>
            <a:graphicFrameLocks noGrp="1"/>
          </p:cNvGraphicFramePr>
          <p:nvPr>
            <p:extLst>
              <p:ext uri="{D42A27DB-BD31-4B8C-83A1-F6EECF244321}">
                <p14:modId xmlns:p14="http://schemas.microsoft.com/office/powerpoint/2010/main" val="2752837744"/>
              </p:ext>
            </p:extLst>
          </p:nvPr>
        </p:nvGraphicFramePr>
        <p:xfrm>
          <a:off x="4756150" y="2399586"/>
          <a:ext cx="4387850" cy="99060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xmlns="" val="4220071416"/>
                    </a:ext>
                  </a:extLst>
                </a:gridCol>
                <a:gridCol w="1422435">
                  <a:extLst>
                    <a:ext uri="{9D8B030D-6E8A-4147-A177-3AD203B41FA5}">
                      <a16:colId xmlns:a16="http://schemas.microsoft.com/office/drawing/2014/main" xmlns="" val="488192765"/>
                    </a:ext>
                  </a:extLst>
                </a:gridCol>
                <a:gridCol w="1133126">
                  <a:extLst>
                    <a:ext uri="{9D8B030D-6E8A-4147-A177-3AD203B41FA5}">
                      <a16:colId xmlns:a16="http://schemas.microsoft.com/office/drawing/2014/main" xmlns="" val="3311320900"/>
                    </a:ext>
                  </a:extLst>
                </a:gridCol>
              </a:tblGrid>
              <a:tr h="198120">
                <a:tc>
                  <a:txBody>
                    <a:bodyPr/>
                    <a:lstStyle/>
                    <a:p>
                      <a:pPr algn="l" fontAlgn="b"/>
                      <a:r>
                        <a:rPr lang="en-US" sz="1200" u="none" strike="noStrike">
                          <a:effectLst/>
                        </a:rPr>
                        <a:t>Th9_ln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43817843"/>
                  </a:ext>
                </a:extLst>
              </a:tr>
              <a:tr h="198120">
                <a:tc>
                  <a:txBody>
                    <a:bodyPr/>
                    <a:lstStyle/>
                    <a:p>
                      <a:pPr algn="l" fontAlgn="b"/>
                      <a:r>
                        <a:rPr lang="en-US" sz="1200" u="none" strike="noStrike">
                          <a:effectLst/>
                        </a:rPr>
                        <a:t>Th17_ln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3.2e+6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84120262"/>
                  </a:ext>
                </a:extLst>
              </a:tr>
              <a:tr h="198120">
                <a:tc>
                  <a:txBody>
                    <a:bodyPr/>
                    <a:lstStyle/>
                    <a:p>
                      <a:pPr algn="l" fontAlgn="b"/>
                      <a:r>
                        <a:rPr lang="en-US" sz="1200" u="none" strike="noStrike">
                          <a:effectLst/>
                        </a:rPr>
                        <a:t>Th22_ln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19433370"/>
                  </a:ext>
                </a:extLst>
              </a:tr>
              <a:tr h="198120">
                <a:tc>
                  <a:txBody>
                    <a:bodyPr/>
                    <a:lstStyle/>
                    <a:p>
                      <a:pPr algn="l" fontAlgn="b"/>
                      <a:r>
                        <a:rPr lang="en-US" sz="1200" u="none" strike="noStrike">
                          <a:effectLst/>
                        </a:rPr>
                        <a:t>Treg_ln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1.76e+7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82191121"/>
                  </a:ext>
                </a:extLst>
              </a:tr>
              <a:tr h="198120">
                <a:tc>
                  <a:txBody>
                    <a:bodyPr/>
                    <a:lstStyle/>
                    <a:p>
                      <a:pPr algn="l" fontAlgn="b"/>
                      <a:r>
                        <a:rPr lang="en-US" sz="1200" u="none" strike="noStrike">
                          <a:effectLst/>
                        </a:rPr>
                        <a:t>Tc2_ln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36104342"/>
                  </a:ext>
                </a:extLst>
              </a:tr>
            </a:tbl>
          </a:graphicData>
        </a:graphic>
      </p:graphicFrame>
      <p:graphicFrame>
        <p:nvGraphicFramePr>
          <p:cNvPr id="16" name="Table 15">
            <a:extLst>
              <a:ext uri="{FF2B5EF4-FFF2-40B4-BE49-F238E27FC236}">
                <a16:creationId xmlns:a16="http://schemas.microsoft.com/office/drawing/2014/main" xmlns="" id="{E463DF85-A432-4468-8366-60A1563FBC1D}"/>
              </a:ext>
            </a:extLst>
          </p:cNvPr>
          <p:cNvGraphicFramePr>
            <a:graphicFrameLocks noGrp="1"/>
          </p:cNvGraphicFramePr>
          <p:nvPr>
            <p:extLst>
              <p:ext uri="{D42A27DB-BD31-4B8C-83A1-F6EECF244321}">
                <p14:modId xmlns:p14="http://schemas.microsoft.com/office/powerpoint/2010/main" val="74251355"/>
              </p:ext>
            </p:extLst>
          </p:nvPr>
        </p:nvGraphicFramePr>
        <p:xfrm>
          <a:off x="4756150" y="3429000"/>
          <a:ext cx="4387850" cy="138684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xmlns="" val="4020717813"/>
                    </a:ext>
                  </a:extLst>
                </a:gridCol>
                <a:gridCol w="1422435">
                  <a:extLst>
                    <a:ext uri="{9D8B030D-6E8A-4147-A177-3AD203B41FA5}">
                      <a16:colId xmlns:a16="http://schemas.microsoft.com/office/drawing/2014/main" xmlns="" val="3956504634"/>
                    </a:ext>
                  </a:extLst>
                </a:gridCol>
                <a:gridCol w="1133126">
                  <a:extLst>
                    <a:ext uri="{9D8B030D-6E8A-4147-A177-3AD203B41FA5}">
                      <a16:colId xmlns:a16="http://schemas.microsoft.com/office/drawing/2014/main" xmlns="" val="3988552350"/>
                    </a:ext>
                  </a:extLst>
                </a:gridCol>
              </a:tblGrid>
              <a:tr h="198120">
                <a:tc>
                  <a:txBody>
                    <a:bodyPr/>
                    <a:lstStyle/>
                    <a:p>
                      <a:pPr algn="l" fontAlgn="b"/>
                      <a:r>
                        <a:rPr lang="en-US" sz="1200" u="none" strike="noStrike">
                          <a:effectLst/>
                        </a:rPr>
                        <a:t>IDEC_ln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13696734"/>
                  </a:ext>
                </a:extLst>
              </a:tr>
              <a:tr h="198120">
                <a:tc>
                  <a:txBody>
                    <a:bodyPr/>
                    <a:lstStyle/>
                    <a:p>
                      <a:pPr algn="l" fontAlgn="b"/>
                      <a:r>
                        <a:rPr lang="en-US" sz="1200" u="none" strike="noStrike">
                          <a:effectLst/>
                        </a:rPr>
                        <a:t>IDECa_ln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0820493"/>
                  </a:ext>
                </a:extLst>
              </a:tr>
              <a:tr h="198120">
                <a:tc>
                  <a:txBody>
                    <a:bodyPr/>
                    <a:lstStyle/>
                    <a:p>
                      <a:pPr algn="l" fontAlgn="b"/>
                      <a:r>
                        <a:rPr lang="en-US" sz="1200" u="none" strike="noStrike">
                          <a:effectLst/>
                        </a:rPr>
                        <a:t>B0_ln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2.20E+07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79218772"/>
                  </a:ext>
                </a:extLst>
              </a:tr>
              <a:tr h="198120">
                <a:tc>
                  <a:txBody>
                    <a:bodyPr/>
                    <a:lstStyle/>
                    <a:p>
                      <a:pPr algn="l" fontAlgn="b"/>
                      <a:r>
                        <a:rPr lang="en-US" sz="1200" u="none" strike="noStrike">
                          <a:effectLst/>
                        </a:rPr>
                        <a:t>Bi_ln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8.80E+04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063100449"/>
                  </a:ext>
                </a:extLst>
              </a:tr>
              <a:tr h="198120">
                <a:tc>
                  <a:txBody>
                    <a:bodyPr/>
                    <a:lstStyle/>
                    <a:p>
                      <a:pPr algn="l" fontAlgn="b"/>
                      <a:r>
                        <a:rPr lang="en-US" sz="1200" u="none" strike="noStrike">
                          <a:effectLst/>
                        </a:rPr>
                        <a:t>Bmem_ln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2.30E+07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2010185"/>
                  </a:ext>
                </a:extLst>
              </a:tr>
              <a:tr h="198120">
                <a:tc>
                  <a:txBody>
                    <a:bodyPr/>
                    <a:lstStyle/>
                    <a:p>
                      <a:pPr algn="l" fontAlgn="b"/>
                      <a:r>
                        <a:rPr lang="en-US" sz="1200" u="none" strike="noStrike">
                          <a:effectLst/>
                        </a:rPr>
                        <a:t>pB_ln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6.00E+04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34610789"/>
                  </a:ext>
                </a:extLst>
              </a:tr>
              <a:tr h="198120">
                <a:tc>
                  <a:txBody>
                    <a:bodyPr/>
                    <a:lstStyle/>
                    <a:p>
                      <a:pPr algn="l" fontAlgn="b"/>
                      <a:r>
                        <a:rPr lang="en-US" sz="1200" u="none" strike="noStrike">
                          <a:effectLst/>
                        </a:rPr>
                        <a:t>pB_igg_ln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6.00E+04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769746257"/>
                  </a:ext>
                </a:extLst>
              </a:tr>
            </a:tbl>
          </a:graphicData>
        </a:graphic>
      </p:graphicFrame>
    </p:spTree>
    <p:extLst>
      <p:ext uri="{BB962C8B-B14F-4D97-AF65-F5344CB8AC3E}">
        <p14:creationId xmlns:p14="http://schemas.microsoft.com/office/powerpoint/2010/main" val="200852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7</a:t>
            </a:fld>
            <a:endParaRPr lang="ru-RU"/>
          </a:p>
        </p:txBody>
      </p:sp>
      <p:sp>
        <p:nvSpPr>
          <p:cNvPr id="128" name="TextBox 127">
            <a:extLst>
              <a:ext uri="{FF2B5EF4-FFF2-40B4-BE49-F238E27FC236}">
                <a16:creationId xmlns:a16="http://schemas.microsoft.com/office/drawing/2014/main" xmlns=""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30" name="Group 29">
            <a:extLst>
              <a:ext uri="{FF2B5EF4-FFF2-40B4-BE49-F238E27FC236}">
                <a16:creationId xmlns:a16="http://schemas.microsoft.com/office/drawing/2014/main" xmlns="" id="{9E3B6FCA-1BAA-4329-A47B-345E0207AA22}"/>
              </a:ext>
            </a:extLst>
          </p:cNvPr>
          <p:cNvGrpSpPr/>
          <p:nvPr/>
        </p:nvGrpSpPr>
        <p:grpSpPr>
          <a:xfrm>
            <a:off x="91624" y="933061"/>
            <a:ext cx="9002805" cy="5487410"/>
            <a:chOff x="91624" y="933061"/>
            <a:chExt cx="9002805" cy="5487410"/>
          </a:xfrm>
        </p:grpSpPr>
        <p:sp>
          <p:nvSpPr>
            <p:cNvPr id="4" name="Rectangle: Rounded Corners 3">
              <a:extLst>
                <a:ext uri="{FF2B5EF4-FFF2-40B4-BE49-F238E27FC236}">
                  <a16:creationId xmlns:a16="http://schemas.microsoft.com/office/drawing/2014/main" xmlns=""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xmlns=""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xmlns=""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xmlns=""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xmlns=""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xmlns=""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xmlns=""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xmlns=""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xmlns=""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xmlns=""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xmlns=""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xmlns=""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xmlns=""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xmlns=""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xmlns=""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xmlns=""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xmlns=""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xmlns=""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xmlns=""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xmlns=""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xmlns=""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xmlns=""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xmlns=""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xmlns=""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xmlns=""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xmlns=""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xmlns=""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xmlns=""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xmlns=""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xmlns=""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xmlns=""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xmlns=""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xmlns=""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xmlns=""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xmlns=""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xmlns=""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xmlns=""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xmlns=""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xmlns=""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xmlns=""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xmlns=""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xmlns=""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xmlns=""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xmlns=""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xmlns=""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xmlns=""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xmlns=""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xmlns=""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xmlns=""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xmlns=""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xmlns=""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xmlns=""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xmlns=""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xmlns=""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xmlns=""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xmlns=""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xmlns=""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xmlns=""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xmlns=""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xmlns=""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xmlns=""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xmlns=""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xmlns=""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xmlns=""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xmlns="" id="{2E8E603F-BD81-4B56-93E8-79DCF83D0D63}"/>
                </a:ext>
              </a:extLst>
            </p:cNvPr>
            <p:cNvCxnSpPr>
              <a:cxnSpLocks/>
            </p:cNvCxnSpPr>
            <p:nvPr/>
          </p:nvCxnSpPr>
          <p:spPr>
            <a:xfrm flipH="1" flipV="1">
              <a:off x="394276" y="2547644"/>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xmlns=""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85DB5895-2E40-46F8-88B2-43B3EA1456E6}"/>
                </a:ext>
              </a:extLst>
            </p:cNvPr>
            <p:cNvCxnSpPr>
              <a:cxnSpLocks/>
            </p:cNvCxnSpPr>
            <p:nvPr/>
          </p:nvCxnSpPr>
          <p:spPr>
            <a:xfrm flipH="1" flipV="1">
              <a:off x="3430188" y="2515888"/>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90A4CD40-8101-43B1-8911-F98D8BD1E395}"/>
                </a:ext>
              </a:extLst>
            </p:cNvPr>
            <p:cNvCxnSpPr>
              <a:cxnSpLocks/>
            </p:cNvCxnSpPr>
            <p:nvPr/>
          </p:nvCxnSpPr>
          <p:spPr>
            <a:xfrm flipH="1" flipV="1">
              <a:off x="6377634" y="2505144"/>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xmlns=""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xmlns=""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xmlns=""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xmlns=""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xmlns=""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xmlns=""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xmlns=""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xmlns=""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xmlns="" id="{AB7BCFFD-1FA5-46FD-8B8F-24D4701D35E0}"/>
                </a:ext>
              </a:extLst>
            </p:cNvPr>
            <p:cNvSpPr txBox="1"/>
            <p:nvPr/>
          </p:nvSpPr>
          <p:spPr>
            <a:xfrm>
              <a:off x="8205553" y="612166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cxnSp>
          <p:nvCxnSpPr>
            <p:cNvPr id="125" name="Straight Arrow Connector 124">
              <a:extLst>
                <a:ext uri="{FF2B5EF4-FFF2-40B4-BE49-F238E27FC236}">
                  <a16:creationId xmlns:a16="http://schemas.microsoft.com/office/drawing/2014/main" xmlns=""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xmlns=""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sp>
          <p:nvSpPr>
            <p:cNvPr id="129" name="TextBox 128">
              <a:extLst>
                <a:ext uri="{FF2B5EF4-FFF2-40B4-BE49-F238E27FC236}">
                  <a16:creationId xmlns:a16="http://schemas.microsoft.com/office/drawing/2014/main" xmlns="" id="{63AB43F9-A248-4B53-B6B4-A320F72B6E56}"/>
                </a:ext>
              </a:extLst>
            </p:cNvPr>
            <p:cNvSpPr txBox="1"/>
            <p:nvPr/>
          </p:nvSpPr>
          <p:spPr>
            <a:xfrm>
              <a:off x="8158067" y="5834746"/>
              <a:ext cx="567912" cy="307777"/>
            </a:xfrm>
            <a:prstGeom prst="rect">
              <a:avLst/>
            </a:prstGeom>
            <a:noFill/>
          </p:spPr>
          <p:txBody>
            <a:bodyPr wrap="none" rtlCol="0">
              <a:spAutoFit/>
            </a:bodyPr>
            <a:lstStyle/>
            <a:p>
              <a:r>
                <a:rPr lang="en-US" sz="1400" dirty="0"/>
                <a:t>COV</a:t>
              </a:r>
              <a:endParaRPr lang="ru-RU" sz="1400" dirty="0"/>
            </a:p>
          </p:txBody>
        </p:sp>
      </p:grpSp>
    </p:spTree>
    <p:extLst>
      <p:ext uri="{BB962C8B-B14F-4D97-AF65-F5344CB8AC3E}">
        <p14:creationId xmlns:p14="http://schemas.microsoft.com/office/powerpoint/2010/main" val="2087666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Autofit/>
          </a:bodyPr>
          <a:lstStyle/>
          <a:p>
            <a:r>
              <a:rPr lang="en-US" sz="2400" dirty="0"/>
              <a:t>Static species: values correction</a:t>
            </a:r>
            <a:endParaRPr lang="ru-RU" sz="24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70</a:t>
            </a:fld>
            <a:endParaRPr lang="ru-RU"/>
          </a:p>
        </p:txBody>
      </p:sp>
      <p:graphicFrame>
        <p:nvGraphicFramePr>
          <p:cNvPr id="5" name="Table 4">
            <a:extLst>
              <a:ext uri="{FF2B5EF4-FFF2-40B4-BE49-F238E27FC236}">
                <a16:creationId xmlns:a16="http://schemas.microsoft.com/office/drawing/2014/main" xmlns="" id="{17EFB933-0D8D-48A7-ACFE-BD421FF2A409}"/>
              </a:ext>
            </a:extLst>
          </p:cNvPr>
          <p:cNvGraphicFramePr>
            <a:graphicFrameLocks noGrp="1"/>
          </p:cNvGraphicFramePr>
          <p:nvPr>
            <p:extLst>
              <p:ext uri="{D42A27DB-BD31-4B8C-83A1-F6EECF244321}">
                <p14:modId xmlns:p14="http://schemas.microsoft.com/office/powerpoint/2010/main" val="2413211072"/>
              </p:ext>
            </p:extLst>
          </p:nvPr>
        </p:nvGraphicFramePr>
        <p:xfrm>
          <a:off x="69850" y="802216"/>
          <a:ext cx="4622800" cy="230886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xmlns="" val="314377994"/>
                    </a:ext>
                  </a:extLst>
                </a:gridCol>
                <a:gridCol w="1498600">
                  <a:extLst>
                    <a:ext uri="{9D8B030D-6E8A-4147-A177-3AD203B41FA5}">
                      <a16:colId xmlns:a16="http://schemas.microsoft.com/office/drawing/2014/main" xmlns="" val="1128562328"/>
                    </a:ext>
                  </a:extLst>
                </a:gridCol>
                <a:gridCol w="1193800">
                  <a:extLst>
                    <a:ext uri="{9D8B030D-6E8A-4147-A177-3AD203B41FA5}">
                      <a16:colId xmlns:a16="http://schemas.microsoft.com/office/drawing/2014/main" xmlns="" val="2077983720"/>
                    </a:ext>
                  </a:extLst>
                </a:gridCol>
              </a:tblGrid>
              <a:tr h="198120">
                <a:tc>
                  <a:txBody>
                    <a:bodyPr/>
                    <a:lstStyle/>
                    <a:p>
                      <a:pPr algn="l" fontAlgn="b"/>
                      <a:r>
                        <a:rPr lang="en-US" sz="1200" u="none" strike="noStrike">
                          <a:effectLst/>
                        </a:rPr>
                        <a:t>IL4_ln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0.14</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89881744"/>
                  </a:ext>
                </a:extLst>
              </a:tr>
              <a:tr h="198120">
                <a:tc>
                  <a:txBody>
                    <a:bodyPr/>
                    <a:lstStyle/>
                    <a:p>
                      <a:pPr algn="l" fontAlgn="b"/>
                      <a:r>
                        <a:rPr lang="en-US" sz="1200" u="none" strike="noStrike">
                          <a:effectLst/>
                        </a:rPr>
                        <a:t>TCRc_MHC2_th0_ideca_ln_is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1.14E+08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035033266"/>
                  </a:ext>
                </a:extLst>
              </a:tr>
              <a:tr h="198120">
                <a:tc>
                  <a:txBody>
                    <a:bodyPr/>
                    <a:lstStyle/>
                    <a:p>
                      <a:pPr algn="l" fontAlgn="b"/>
                      <a:r>
                        <a:rPr lang="en-US" sz="1200" u="none" strike="noStrike">
                          <a:effectLst/>
                        </a:rPr>
                        <a:t>CD28_CD80_th0_ideca_ln_is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9.02E+06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707102887"/>
                  </a:ext>
                </a:extLst>
              </a:tr>
              <a:tr h="198120">
                <a:tc>
                  <a:txBody>
                    <a:bodyPr/>
                    <a:lstStyle/>
                    <a:p>
                      <a:pPr algn="l" fontAlgn="b"/>
                      <a:r>
                        <a:rPr lang="en-US" sz="1200" u="none" strike="noStrike">
                          <a:effectLst/>
                        </a:rPr>
                        <a:t>CD28_CD86_th0_ideca_ln_is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9.15E+05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11769620"/>
                  </a:ext>
                </a:extLst>
              </a:tr>
              <a:tr h="198120">
                <a:tc>
                  <a:txBody>
                    <a:bodyPr/>
                    <a:lstStyle/>
                    <a:p>
                      <a:pPr algn="l" fontAlgn="b"/>
                      <a:r>
                        <a:rPr lang="en-US" sz="1200" u="none" strike="noStrike">
                          <a:effectLst/>
                        </a:rPr>
                        <a:t>TCRc_MHC2_th0_bi_ln_is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1.17E+08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6593486"/>
                  </a:ext>
                </a:extLst>
              </a:tr>
              <a:tr h="198120">
                <a:tc>
                  <a:txBody>
                    <a:bodyPr/>
                    <a:lstStyle/>
                    <a:p>
                      <a:pPr algn="l" fontAlgn="b"/>
                      <a:r>
                        <a:rPr lang="en-US" sz="1200" u="none" strike="noStrike">
                          <a:effectLst/>
                        </a:rPr>
                        <a:t>CD28_CD80_th0_bi_ln_is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3.41E+05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719916824"/>
                  </a:ext>
                </a:extLst>
              </a:tr>
              <a:tr h="198120">
                <a:tc>
                  <a:txBody>
                    <a:bodyPr/>
                    <a:lstStyle/>
                    <a:p>
                      <a:pPr algn="l" fontAlgn="b"/>
                      <a:r>
                        <a:rPr lang="en-US" sz="1200" u="none" strike="noStrike">
                          <a:effectLst/>
                        </a:rPr>
                        <a:t>CD28_CD86_th0_bi_ln_is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1.94E+06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1042946"/>
                  </a:ext>
                </a:extLst>
              </a:tr>
              <a:tr h="198120">
                <a:tc>
                  <a:txBody>
                    <a:bodyPr/>
                    <a:lstStyle/>
                    <a:p>
                      <a:pPr algn="l" fontAlgn="b"/>
                      <a:r>
                        <a:rPr lang="en-US" sz="1200" u="none" strike="noStrike">
                          <a:effectLst/>
                        </a:rPr>
                        <a:t>OX40L_base_lca_is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1151326"/>
                  </a:ext>
                </a:extLst>
              </a:tr>
              <a:tr h="198120">
                <a:tc>
                  <a:txBody>
                    <a:bodyPr/>
                    <a:lstStyle/>
                    <a:p>
                      <a:pPr algn="l" fontAlgn="b"/>
                      <a:r>
                        <a:rPr lang="en-US" sz="1200" u="none" strike="noStrike">
                          <a:effectLst/>
                        </a:rPr>
                        <a:t>OX40L_base_ideca_is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3.30E+04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nM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04859181"/>
                  </a:ext>
                </a:extLst>
              </a:tr>
            </a:tbl>
          </a:graphicData>
        </a:graphic>
      </p:graphicFrame>
      <p:graphicFrame>
        <p:nvGraphicFramePr>
          <p:cNvPr id="6" name="Table 5">
            <a:extLst>
              <a:ext uri="{FF2B5EF4-FFF2-40B4-BE49-F238E27FC236}">
                <a16:creationId xmlns:a16="http://schemas.microsoft.com/office/drawing/2014/main" xmlns="" id="{BC4A319D-12F7-4146-8ABC-A8F97FE7ED29}"/>
              </a:ext>
            </a:extLst>
          </p:cNvPr>
          <p:cNvGraphicFramePr>
            <a:graphicFrameLocks noGrp="1"/>
          </p:cNvGraphicFramePr>
          <p:nvPr>
            <p:extLst>
              <p:ext uri="{D42A27DB-BD31-4B8C-83A1-F6EECF244321}">
                <p14:modId xmlns:p14="http://schemas.microsoft.com/office/powerpoint/2010/main" val="2453990894"/>
              </p:ext>
            </p:extLst>
          </p:nvPr>
        </p:nvGraphicFramePr>
        <p:xfrm>
          <a:off x="69850" y="3111076"/>
          <a:ext cx="4622800" cy="17145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xmlns="" val="669515235"/>
                    </a:ext>
                  </a:extLst>
                </a:gridCol>
                <a:gridCol w="1498600">
                  <a:extLst>
                    <a:ext uri="{9D8B030D-6E8A-4147-A177-3AD203B41FA5}">
                      <a16:colId xmlns:a16="http://schemas.microsoft.com/office/drawing/2014/main" xmlns="" val="1940349434"/>
                    </a:ext>
                  </a:extLst>
                </a:gridCol>
                <a:gridCol w="1193800">
                  <a:extLst>
                    <a:ext uri="{9D8B030D-6E8A-4147-A177-3AD203B41FA5}">
                      <a16:colId xmlns:a16="http://schemas.microsoft.com/office/drawing/2014/main" xmlns="" val="1287273180"/>
                    </a:ext>
                  </a:extLst>
                </a:gridCol>
              </a:tblGrid>
              <a:tr h="198120">
                <a:tc>
                  <a:txBody>
                    <a:bodyPr/>
                    <a:lstStyle/>
                    <a:p>
                      <a:pPr algn="l" fontAlgn="b"/>
                      <a:r>
                        <a:rPr lang="en-US" sz="1200" u="none" strike="noStrike">
                          <a:effectLst/>
                        </a:rPr>
                        <a:t>TCRc_MHC1_tc0_ideca_ln_is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2.69E+07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82749883"/>
                  </a:ext>
                </a:extLst>
              </a:tr>
              <a:tr h="198120">
                <a:tc>
                  <a:txBody>
                    <a:bodyPr/>
                    <a:lstStyle/>
                    <a:p>
                      <a:pPr algn="l" fontAlgn="b"/>
                      <a:r>
                        <a:rPr lang="en-US" sz="1200" u="none" strike="noStrike">
                          <a:effectLst/>
                        </a:rPr>
                        <a:t>CD28_CD80_tc0_ideca_ln_is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9.02E+06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97293997"/>
                  </a:ext>
                </a:extLst>
              </a:tr>
              <a:tr h="198120">
                <a:tc>
                  <a:txBody>
                    <a:bodyPr/>
                    <a:lstStyle/>
                    <a:p>
                      <a:pPr algn="l" fontAlgn="b"/>
                      <a:r>
                        <a:rPr lang="en-US" sz="1200" u="none" strike="noStrike">
                          <a:effectLst/>
                        </a:rPr>
                        <a:t>CD28_CD86_tc0_ideca_ln_is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9.15E+05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129546370"/>
                  </a:ext>
                </a:extLst>
              </a:tr>
              <a:tr h="198120">
                <a:tc>
                  <a:txBody>
                    <a:bodyPr/>
                    <a:lstStyle/>
                    <a:p>
                      <a:pPr algn="l" fontAlgn="b"/>
                      <a:r>
                        <a:rPr lang="en-US" sz="1200" u="none" strike="noStrike">
                          <a:effectLst/>
                        </a:rPr>
                        <a:t>TCRc_MHC1_tc0_bi_ln_is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1.21E+08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76560398"/>
                  </a:ext>
                </a:extLst>
              </a:tr>
              <a:tr h="198120">
                <a:tc>
                  <a:txBody>
                    <a:bodyPr/>
                    <a:lstStyle/>
                    <a:p>
                      <a:pPr algn="l" fontAlgn="b"/>
                      <a:r>
                        <a:rPr lang="en-US" sz="1200" u="none" strike="noStrike">
                          <a:effectLst/>
                        </a:rPr>
                        <a:t>CD28_CD80_tc0_bi_ln_is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3.41E+05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34967474"/>
                  </a:ext>
                </a:extLst>
              </a:tr>
              <a:tr h="198120">
                <a:tc>
                  <a:txBody>
                    <a:bodyPr/>
                    <a:lstStyle/>
                    <a:p>
                      <a:pPr algn="l" fontAlgn="b"/>
                      <a:r>
                        <a:rPr lang="en-US" sz="1200" u="none" strike="noStrike">
                          <a:effectLst/>
                        </a:rPr>
                        <a:t>CD28_CD86_tc0_bi_ln_is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1.94E+06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583561093"/>
                  </a:ext>
                </a:extLst>
              </a:tr>
            </a:tbl>
          </a:graphicData>
        </a:graphic>
      </p:graphicFrame>
      <p:graphicFrame>
        <p:nvGraphicFramePr>
          <p:cNvPr id="8" name="Table 7">
            <a:extLst>
              <a:ext uri="{FF2B5EF4-FFF2-40B4-BE49-F238E27FC236}">
                <a16:creationId xmlns:a16="http://schemas.microsoft.com/office/drawing/2014/main" xmlns="" id="{9ED1A65B-478B-41ED-AC28-F6A8ABBFADAC}"/>
              </a:ext>
            </a:extLst>
          </p:cNvPr>
          <p:cNvGraphicFramePr>
            <a:graphicFrameLocks noGrp="1"/>
          </p:cNvGraphicFramePr>
          <p:nvPr>
            <p:extLst>
              <p:ext uri="{D42A27DB-BD31-4B8C-83A1-F6EECF244321}">
                <p14:modId xmlns:p14="http://schemas.microsoft.com/office/powerpoint/2010/main" val="4173880052"/>
              </p:ext>
            </p:extLst>
          </p:nvPr>
        </p:nvGraphicFramePr>
        <p:xfrm>
          <a:off x="4832350" y="802216"/>
          <a:ext cx="4311650" cy="3032760"/>
        </p:xfrm>
        <a:graphic>
          <a:graphicData uri="http://schemas.openxmlformats.org/drawingml/2006/table">
            <a:tbl>
              <a:tblPr>
                <a:tableStyleId>{5C22544A-7EE6-4342-B048-85BDC9FD1C3A}</a:tableStyleId>
              </a:tblPr>
              <a:tblGrid>
                <a:gridCol w="1800469">
                  <a:extLst>
                    <a:ext uri="{9D8B030D-6E8A-4147-A177-3AD203B41FA5}">
                      <a16:colId xmlns:a16="http://schemas.microsoft.com/office/drawing/2014/main" xmlns="" val="4261572443"/>
                    </a:ext>
                  </a:extLst>
                </a:gridCol>
                <a:gridCol w="1397733">
                  <a:extLst>
                    <a:ext uri="{9D8B030D-6E8A-4147-A177-3AD203B41FA5}">
                      <a16:colId xmlns:a16="http://schemas.microsoft.com/office/drawing/2014/main" xmlns="" val="2877585336"/>
                    </a:ext>
                  </a:extLst>
                </a:gridCol>
                <a:gridCol w="1113448">
                  <a:extLst>
                    <a:ext uri="{9D8B030D-6E8A-4147-A177-3AD203B41FA5}">
                      <a16:colId xmlns:a16="http://schemas.microsoft.com/office/drawing/2014/main" xmlns="" val="199704410"/>
                    </a:ext>
                  </a:extLst>
                </a:gridCol>
              </a:tblGrid>
              <a:tr h="198120">
                <a:tc>
                  <a:txBody>
                    <a:bodyPr/>
                    <a:lstStyle/>
                    <a:p>
                      <a:pPr algn="l" fontAlgn="b"/>
                      <a:r>
                        <a:rPr lang="en-US" sz="1200" u="none" strike="noStrike">
                          <a:effectLst/>
                        </a:rPr>
                        <a:t>IL4_ts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0.14</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81931432"/>
                  </a:ext>
                </a:extLst>
              </a:tr>
              <a:tr h="198120">
                <a:tc>
                  <a:txBody>
                    <a:bodyPr/>
                    <a:lstStyle/>
                    <a:p>
                      <a:pPr algn="l" fontAlgn="b"/>
                      <a:r>
                        <a:rPr lang="en-US" sz="1200" u="none" strike="noStrike">
                          <a:effectLst/>
                        </a:rPr>
                        <a:t>TCRc_MHC2_th0_m1_ts_is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554721374"/>
                  </a:ext>
                </a:extLst>
              </a:tr>
              <a:tr h="198120">
                <a:tc>
                  <a:txBody>
                    <a:bodyPr/>
                    <a:lstStyle/>
                    <a:p>
                      <a:pPr algn="l" fontAlgn="b"/>
                      <a:r>
                        <a:rPr lang="en-US" sz="1200" u="none" strike="noStrike">
                          <a:effectLst/>
                        </a:rPr>
                        <a:t>CD28_CD80_th0_m1_ts_is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1.44E+07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34060638"/>
                  </a:ext>
                </a:extLst>
              </a:tr>
              <a:tr h="198120">
                <a:tc>
                  <a:txBody>
                    <a:bodyPr/>
                    <a:lstStyle/>
                    <a:p>
                      <a:pPr algn="l" fontAlgn="b"/>
                      <a:r>
                        <a:rPr lang="en-US" sz="1200" u="none" strike="noStrike">
                          <a:effectLst/>
                        </a:rPr>
                        <a:t>CD28_CD86_th0_m1_ts_is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1.15E+07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511583079"/>
                  </a:ext>
                </a:extLst>
              </a:tr>
              <a:tr h="198120">
                <a:tc>
                  <a:txBody>
                    <a:bodyPr/>
                    <a:lstStyle/>
                    <a:p>
                      <a:pPr algn="l" fontAlgn="b"/>
                      <a:r>
                        <a:rPr lang="en-US" sz="1200" u="none" strike="noStrike">
                          <a:effectLst/>
                        </a:rPr>
                        <a:t>OX40L_base_m1_is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3.30E+04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55298136"/>
                  </a:ext>
                </a:extLst>
              </a:tr>
              <a:tr h="198120">
                <a:tc>
                  <a:txBody>
                    <a:bodyPr/>
                    <a:lstStyle/>
                    <a:p>
                      <a:pPr algn="l" fontAlgn="b"/>
                      <a:r>
                        <a:rPr lang="en-US" sz="1200" u="none" strike="noStrike">
                          <a:effectLst/>
                        </a:rPr>
                        <a:t>TCRc_MHC1_tc0_m1_ts_is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1.21E+08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7297559"/>
                  </a:ext>
                </a:extLst>
              </a:tr>
              <a:tr h="198120">
                <a:tc>
                  <a:txBody>
                    <a:bodyPr/>
                    <a:lstStyle/>
                    <a:p>
                      <a:pPr algn="l" fontAlgn="b"/>
                      <a:r>
                        <a:rPr lang="en-US" sz="1200" u="none" strike="noStrike">
                          <a:effectLst/>
                        </a:rPr>
                        <a:t>CD28_CD80_tc0_m1_ts_is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1.44E+07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16352712"/>
                  </a:ext>
                </a:extLst>
              </a:tr>
              <a:tr h="198120">
                <a:tc>
                  <a:txBody>
                    <a:bodyPr/>
                    <a:lstStyle/>
                    <a:p>
                      <a:pPr algn="l" fontAlgn="b"/>
                      <a:r>
                        <a:rPr lang="en-US" sz="1200" u="none" strike="noStrike">
                          <a:effectLst/>
                        </a:rPr>
                        <a:t>CD28_CD86_tc0_m1_ts_is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1.15E+07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88829286"/>
                  </a:ext>
                </a:extLst>
              </a:tr>
              <a:tr h="198120">
                <a:tc>
                  <a:txBody>
                    <a:bodyPr/>
                    <a:lstStyle/>
                    <a:p>
                      <a:pPr algn="l" fontAlgn="b"/>
                      <a:r>
                        <a:rPr lang="en-US" sz="1200" u="none" strike="noStrike">
                          <a:effectLst/>
                        </a:rPr>
                        <a:t>CCL22_ts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23.5</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0155323"/>
                  </a:ext>
                </a:extLst>
              </a:tr>
              <a:tr h="198120">
                <a:tc>
                  <a:txBody>
                    <a:bodyPr/>
                    <a:lstStyle/>
                    <a:p>
                      <a:pPr algn="l" fontAlgn="b"/>
                      <a:r>
                        <a:rPr lang="en-US" sz="1200" u="none" strike="noStrike">
                          <a:effectLst/>
                        </a:rPr>
                        <a:t>CCL22_ln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23.5</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00338850"/>
                  </a:ext>
                </a:extLst>
              </a:tr>
            </a:tbl>
          </a:graphicData>
        </a:graphic>
      </p:graphicFrame>
      <p:graphicFrame>
        <p:nvGraphicFramePr>
          <p:cNvPr id="9" name="Table 8">
            <a:extLst>
              <a:ext uri="{FF2B5EF4-FFF2-40B4-BE49-F238E27FC236}">
                <a16:creationId xmlns:a16="http://schemas.microsoft.com/office/drawing/2014/main" xmlns="" id="{EFB42F02-3DFE-48D6-A057-08A004FE4311}"/>
              </a:ext>
            </a:extLst>
          </p:cNvPr>
          <p:cNvGraphicFramePr>
            <a:graphicFrameLocks noGrp="1"/>
          </p:cNvGraphicFramePr>
          <p:nvPr>
            <p:extLst>
              <p:ext uri="{D42A27DB-BD31-4B8C-83A1-F6EECF244321}">
                <p14:modId xmlns:p14="http://schemas.microsoft.com/office/powerpoint/2010/main" val="599488750"/>
              </p:ext>
            </p:extLst>
          </p:nvPr>
        </p:nvGraphicFramePr>
        <p:xfrm>
          <a:off x="4832350" y="3876675"/>
          <a:ext cx="4311650" cy="396240"/>
        </p:xfrm>
        <a:graphic>
          <a:graphicData uri="http://schemas.openxmlformats.org/drawingml/2006/table">
            <a:tbl>
              <a:tblPr>
                <a:tableStyleId>{5C22544A-7EE6-4342-B048-85BDC9FD1C3A}</a:tableStyleId>
              </a:tblPr>
              <a:tblGrid>
                <a:gridCol w="1800469">
                  <a:extLst>
                    <a:ext uri="{9D8B030D-6E8A-4147-A177-3AD203B41FA5}">
                      <a16:colId xmlns:a16="http://schemas.microsoft.com/office/drawing/2014/main" xmlns="" val="1578841913"/>
                    </a:ext>
                  </a:extLst>
                </a:gridCol>
                <a:gridCol w="1397733">
                  <a:extLst>
                    <a:ext uri="{9D8B030D-6E8A-4147-A177-3AD203B41FA5}">
                      <a16:colId xmlns:a16="http://schemas.microsoft.com/office/drawing/2014/main" xmlns="" val="2691173062"/>
                    </a:ext>
                  </a:extLst>
                </a:gridCol>
                <a:gridCol w="1113448">
                  <a:extLst>
                    <a:ext uri="{9D8B030D-6E8A-4147-A177-3AD203B41FA5}">
                      <a16:colId xmlns:a16="http://schemas.microsoft.com/office/drawing/2014/main" xmlns="" val="3105881804"/>
                    </a:ext>
                  </a:extLst>
                </a:gridCol>
              </a:tblGrid>
              <a:tr h="198120">
                <a:tc>
                  <a:txBody>
                    <a:bodyPr/>
                    <a:lstStyle/>
                    <a:p>
                      <a:pPr algn="l" fontAlgn="b"/>
                      <a:r>
                        <a:rPr lang="en-US" sz="1200" u="none" strike="noStrike">
                          <a:effectLst/>
                        </a:rPr>
                        <a:t>IL13_ts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0.2</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02689427"/>
                  </a:ext>
                </a:extLst>
              </a:tr>
              <a:tr h="198120">
                <a:tc>
                  <a:txBody>
                    <a:bodyPr/>
                    <a:lstStyle/>
                    <a:p>
                      <a:pPr algn="l" fontAlgn="b"/>
                      <a:r>
                        <a:rPr lang="en-US" sz="1200" u="none" strike="noStrike">
                          <a:effectLst/>
                        </a:rPr>
                        <a:t>GMCSF_pl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0.12</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59186420"/>
                  </a:ext>
                </a:extLst>
              </a:tr>
            </a:tbl>
          </a:graphicData>
        </a:graphic>
      </p:graphicFrame>
    </p:spTree>
    <p:extLst>
      <p:ext uri="{BB962C8B-B14F-4D97-AF65-F5344CB8AC3E}">
        <p14:creationId xmlns:p14="http://schemas.microsoft.com/office/powerpoint/2010/main" val="2937268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Autofit/>
          </a:bodyPr>
          <a:lstStyle/>
          <a:p>
            <a:r>
              <a:rPr lang="en-US" sz="2400" dirty="0"/>
              <a:t>Dynamic species: status correction</a:t>
            </a:r>
            <a:endParaRPr lang="ru-RU" sz="24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71</a:t>
            </a:fld>
            <a:endParaRPr lang="ru-RU"/>
          </a:p>
        </p:txBody>
      </p:sp>
      <p:sp>
        <p:nvSpPr>
          <p:cNvPr id="4" name="TextBox 3">
            <a:extLst>
              <a:ext uri="{FF2B5EF4-FFF2-40B4-BE49-F238E27FC236}">
                <a16:creationId xmlns:a16="http://schemas.microsoft.com/office/drawing/2014/main" xmlns="" id="{9A282FA5-564D-49BA-8763-6BC145E0A3C5}"/>
              </a:ext>
            </a:extLst>
          </p:cNvPr>
          <p:cNvSpPr txBox="1"/>
          <p:nvPr/>
        </p:nvSpPr>
        <p:spPr>
          <a:xfrm>
            <a:off x="514350" y="1162050"/>
            <a:ext cx="8020050"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MCSF_ts</a:t>
            </a:r>
            <a:r>
              <a:rPr lang="en-US" dirty="0"/>
              <a:t> and </a:t>
            </a:r>
            <a:r>
              <a:rPr lang="en-US" dirty="0" err="1"/>
              <a:t>Ag_ts</a:t>
            </a:r>
            <a:r>
              <a:rPr lang="en-US" dirty="0"/>
              <a:t> have status of dynamic species in IRT download. No influxes/effluxes were implemented in IRT. </a:t>
            </a:r>
          </a:p>
          <a:p>
            <a:pPr marL="285750" indent="-285750">
              <a:buFont typeface="Arial" panose="020B0604020202020204" pitchFamily="34" charset="0"/>
              <a:buChar char="•"/>
            </a:pPr>
            <a:r>
              <a:rPr lang="en-US" dirty="0"/>
              <a:t>Status of </a:t>
            </a:r>
            <a:r>
              <a:rPr lang="en-US" dirty="0" err="1"/>
              <a:t>MCSF_ts</a:t>
            </a:r>
            <a:r>
              <a:rPr lang="en-US" dirty="0"/>
              <a:t> and </a:t>
            </a:r>
            <a:r>
              <a:rPr lang="en-US" dirty="0" err="1"/>
              <a:t>Ag_ts</a:t>
            </a:r>
            <a:r>
              <a:rPr lang="en-US" dirty="0"/>
              <a:t> was changed from dynamic to static specie. </a:t>
            </a:r>
            <a:endParaRPr lang="ru-RU" dirty="0"/>
          </a:p>
        </p:txBody>
      </p:sp>
    </p:spTree>
    <p:extLst>
      <p:ext uri="{BB962C8B-B14F-4D97-AF65-F5344CB8AC3E}">
        <p14:creationId xmlns:p14="http://schemas.microsoft.com/office/powerpoint/2010/main" val="1654620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72</a:t>
            </a:fld>
            <a:endParaRPr lang="ru-RU"/>
          </a:p>
        </p:txBody>
      </p:sp>
      <p:sp>
        <p:nvSpPr>
          <p:cNvPr id="4" name="TextBox 3">
            <a:extLst>
              <a:ext uri="{FF2B5EF4-FFF2-40B4-BE49-F238E27FC236}">
                <a16:creationId xmlns:a16="http://schemas.microsoft.com/office/drawing/2014/main" xmlns="" id="{9A282FA5-564D-49BA-8763-6BC145E0A3C5}"/>
              </a:ext>
            </a:extLst>
          </p:cNvPr>
          <p:cNvSpPr txBox="1"/>
          <p:nvPr/>
        </p:nvSpPr>
        <p:spPr>
          <a:xfrm>
            <a:off x="561975" y="1190042"/>
            <a:ext cx="8020050" cy="2677656"/>
          </a:xfrm>
          <a:prstGeom prst="rect">
            <a:avLst/>
          </a:prstGeom>
          <a:noFill/>
        </p:spPr>
        <p:txBody>
          <a:bodyPr wrap="square" rtlCol="0">
            <a:spAutoFit/>
          </a:bodyPr>
          <a:lstStyle/>
          <a:p>
            <a:pPr marL="285750" indent="-285750">
              <a:buFont typeface="Arial" panose="020B0604020202020204" pitchFamily="34" charset="0"/>
              <a:buChar char="•"/>
            </a:pPr>
            <a:r>
              <a:rPr lang="en-US" dirty="0"/>
              <a:t>Data used for fitting: </a:t>
            </a:r>
            <a:r>
              <a:rPr lang="en-US" i="1" dirty="0"/>
              <a:t>in vivo</a:t>
            </a:r>
            <a:r>
              <a:rPr lang="en-US" dirty="0"/>
              <a:t> baseline concentrations measured for HC (M1, M2 for NSCLC patients)</a:t>
            </a:r>
          </a:p>
          <a:p>
            <a:pPr marL="285750" indent="-285750">
              <a:buFont typeface="Arial" panose="020B0604020202020204" pitchFamily="34" charset="0"/>
              <a:buChar char="•"/>
            </a:pPr>
            <a:r>
              <a:rPr lang="en-US" dirty="0"/>
              <a:t>Simulation design: steady state for Antigen (</a:t>
            </a:r>
            <a:r>
              <a:rPr lang="en-US" dirty="0" err="1"/>
              <a:t>Ag_ts</a:t>
            </a:r>
            <a:r>
              <a:rPr lang="en-US" dirty="0"/>
              <a:t>) equal to 0</a:t>
            </a:r>
          </a:p>
          <a:p>
            <a:pPr marL="285750" indent="-285750">
              <a:buFont typeface="Arial" panose="020B0604020202020204" pitchFamily="34" charset="0"/>
              <a:buChar char="•"/>
            </a:pPr>
            <a:r>
              <a:rPr lang="en-US" dirty="0"/>
              <a:t>Types of parameters for fitting</a:t>
            </a:r>
          </a:p>
          <a:p>
            <a:r>
              <a:rPr lang="en-US" dirty="0"/>
              <a:t>        </a:t>
            </a:r>
            <a:r>
              <a:rPr lang="en-US" dirty="0" err="1"/>
              <a:t>kbase_</a:t>
            </a:r>
            <a:r>
              <a:rPr lang="en-US" i="1" dirty="0" err="1"/>
              <a:t>process_name</a:t>
            </a:r>
            <a:endParaRPr lang="en-US" i="1" dirty="0"/>
          </a:p>
          <a:p>
            <a:pPr marL="285750" indent="-285750">
              <a:buFont typeface="Arial" panose="020B0604020202020204" pitchFamily="34" charset="0"/>
              <a:buChar char="•"/>
            </a:pPr>
            <a:r>
              <a:rPr lang="en-US" dirty="0"/>
              <a:t>Parameter values (</a:t>
            </a:r>
            <a:r>
              <a:rPr lang="en-US" dirty="0">
                <a:solidFill>
                  <a:srgbClr val="0000FF"/>
                </a:solidFill>
              </a:rPr>
              <a:t>new values</a:t>
            </a:r>
            <a:r>
              <a:rPr lang="en-US" dirty="0"/>
              <a:t>) fitted to describe cell counts: </a:t>
            </a:r>
          </a:p>
          <a:p>
            <a:pPr lvl="1"/>
            <a:r>
              <a:rPr lang="en-US" sz="1200" dirty="0" err="1"/>
              <a:t>kbase_rec_pbm_pl</a:t>
            </a:r>
            <a:r>
              <a:rPr lang="en-US" sz="1200" dirty="0"/>
              <a:t> = </a:t>
            </a:r>
            <a:r>
              <a:rPr lang="en-US" sz="1200" dirty="0">
                <a:solidFill>
                  <a:srgbClr val="0000FF"/>
                </a:solidFill>
              </a:rPr>
              <a:t>2.5e4</a:t>
            </a:r>
            <a:r>
              <a:rPr lang="en-US" sz="1200" dirty="0"/>
              <a:t>;//8000; // @Const  {units: </a:t>
            </a:r>
            <a:r>
              <a:rPr lang="en-US" sz="1200" dirty="0" err="1"/>
              <a:t>kcell</a:t>
            </a:r>
            <a:r>
              <a:rPr lang="en-US" sz="1200" dirty="0"/>
              <a:t>/</a:t>
            </a:r>
            <a:r>
              <a:rPr lang="en-US" sz="1200" dirty="0" err="1"/>
              <a:t>litre</a:t>
            </a:r>
            <a:r>
              <a:rPr lang="en-US" sz="1200" dirty="0"/>
              <a:t>/h};</a:t>
            </a:r>
          </a:p>
          <a:p>
            <a:pPr lvl="1"/>
            <a:r>
              <a:rPr lang="en-US" sz="1200" dirty="0" err="1"/>
              <a:t>k_migr_PBM_base</a:t>
            </a:r>
            <a:r>
              <a:rPr lang="en-US" sz="1200" dirty="0"/>
              <a:t> = </a:t>
            </a:r>
            <a:r>
              <a:rPr lang="en-US" sz="1200" dirty="0">
                <a:solidFill>
                  <a:srgbClr val="0000FF"/>
                </a:solidFill>
              </a:rPr>
              <a:t>0.03</a:t>
            </a:r>
            <a:r>
              <a:rPr lang="en-US" sz="1200" dirty="0"/>
              <a:t>;//0.01; // @Const  {units: 1/h};</a:t>
            </a:r>
          </a:p>
          <a:p>
            <a:pPr lvl="1"/>
            <a:r>
              <a:rPr lang="en-US" sz="1200" dirty="0" err="1"/>
              <a:t>kbase_dif_pbm_imph_ts</a:t>
            </a:r>
            <a:r>
              <a:rPr lang="en-US" sz="1200" dirty="0"/>
              <a:t> =</a:t>
            </a:r>
            <a:r>
              <a:rPr lang="en-US" sz="1200" dirty="0">
                <a:solidFill>
                  <a:srgbClr val="0000FF"/>
                </a:solidFill>
              </a:rPr>
              <a:t> 0.05</a:t>
            </a:r>
            <a:r>
              <a:rPr lang="en-US" sz="1200" dirty="0"/>
              <a:t>;//0.4; // @Const  {units: 1/h};</a:t>
            </a:r>
          </a:p>
          <a:p>
            <a:pPr lvl="1"/>
            <a:r>
              <a:rPr lang="en-US" sz="1200" dirty="0"/>
              <a:t>kbase_act_imph_m1_ts = </a:t>
            </a:r>
            <a:r>
              <a:rPr lang="en-US" sz="1200" dirty="0">
                <a:solidFill>
                  <a:srgbClr val="0000FF"/>
                </a:solidFill>
              </a:rPr>
              <a:t>8e-3</a:t>
            </a:r>
            <a:r>
              <a:rPr lang="en-US" sz="1200" dirty="0"/>
              <a:t>;//0.003; // @Const  {units: 1/h};</a:t>
            </a:r>
          </a:p>
          <a:p>
            <a:pPr lvl="1"/>
            <a:r>
              <a:rPr lang="en-US" sz="1200" dirty="0"/>
              <a:t>kbase_act_imph_m2_ts = </a:t>
            </a:r>
            <a:r>
              <a:rPr lang="en-US" sz="1200" dirty="0">
                <a:solidFill>
                  <a:srgbClr val="0000FF"/>
                </a:solidFill>
              </a:rPr>
              <a:t>9e-3</a:t>
            </a:r>
            <a:r>
              <a:rPr lang="en-US" sz="1200" dirty="0"/>
              <a:t>;//0.003; // @Const  {units: 1/h}; </a:t>
            </a:r>
          </a:p>
        </p:txBody>
      </p:sp>
      <p:graphicFrame>
        <p:nvGraphicFramePr>
          <p:cNvPr id="5" name="Chart 4">
            <a:extLst>
              <a:ext uri="{FF2B5EF4-FFF2-40B4-BE49-F238E27FC236}">
                <a16:creationId xmlns:a16="http://schemas.microsoft.com/office/drawing/2014/main" xmlns="" id="{1773A535-E18F-455E-9AB4-6FA59B4D9532}"/>
              </a:ext>
            </a:extLst>
          </p:cNvPr>
          <p:cNvGraphicFramePr>
            <a:graphicFrameLocks/>
          </p:cNvGraphicFramePr>
          <p:nvPr>
            <p:extLst>
              <p:ext uri="{D42A27DB-BD31-4B8C-83A1-F6EECF244321}">
                <p14:modId xmlns:p14="http://schemas.microsoft.com/office/powerpoint/2010/main" val="4144263278"/>
              </p:ext>
            </p:extLst>
          </p:nvPr>
        </p:nvGraphicFramePr>
        <p:xfrm>
          <a:off x="2174032" y="3820294"/>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0923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73</a:t>
            </a:fld>
            <a:endParaRPr lang="ru-RU"/>
          </a:p>
        </p:txBody>
      </p:sp>
      <p:sp>
        <p:nvSpPr>
          <p:cNvPr id="4" name="TextBox 3">
            <a:extLst>
              <a:ext uri="{FF2B5EF4-FFF2-40B4-BE49-F238E27FC236}">
                <a16:creationId xmlns:a16="http://schemas.microsoft.com/office/drawing/2014/main" xmlns="" id="{9A282FA5-564D-49BA-8763-6BC145E0A3C5}"/>
              </a:ext>
            </a:extLst>
          </p:cNvPr>
          <p:cNvSpPr txBox="1"/>
          <p:nvPr/>
        </p:nvSpPr>
        <p:spPr>
          <a:xfrm>
            <a:off x="514350" y="984767"/>
            <a:ext cx="8020050" cy="5447645"/>
          </a:xfrm>
          <a:prstGeom prst="rect">
            <a:avLst/>
          </a:prstGeom>
          <a:noFill/>
        </p:spPr>
        <p:txBody>
          <a:bodyPr wrap="square" rtlCol="0">
            <a:spAutoFit/>
          </a:bodyPr>
          <a:lstStyle/>
          <a:p>
            <a:pPr marL="285750" indent="-285750">
              <a:buFont typeface="Arial" panose="020B0604020202020204" pitchFamily="34" charset="0"/>
              <a:buChar char="•"/>
            </a:pPr>
            <a:r>
              <a:rPr lang="en-US" dirty="0"/>
              <a:t>Parameter values (</a:t>
            </a:r>
            <a:r>
              <a:rPr lang="en-US" dirty="0">
                <a:solidFill>
                  <a:srgbClr val="0000FF"/>
                </a:solidFill>
              </a:rPr>
              <a:t>new values</a:t>
            </a:r>
            <a:r>
              <a:rPr lang="en-US" dirty="0"/>
              <a:t>) fitted to describe cytokine concentrations: </a:t>
            </a:r>
          </a:p>
          <a:p>
            <a:r>
              <a:rPr lang="en-US" sz="1100" dirty="0"/>
              <a:t>kbase_cdeg_il1b_ln = </a:t>
            </a:r>
            <a:r>
              <a:rPr lang="en-US" sz="1100" dirty="0">
                <a:solidFill>
                  <a:srgbClr val="0000FF"/>
                </a:solidFill>
              </a:rPr>
              <a:t>2e-5</a:t>
            </a:r>
            <a:r>
              <a:rPr lang="en-US" sz="1100" dirty="0"/>
              <a:t>;//0.000001;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kbase_syn_il6_m1_ts = </a:t>
            </a:r>
            <a:r>
              <a:rPr lang="en-US" sz="1100" dirty="0">
                <a:solidFill>
                  <a:srgbClr val="0000FF"/>
                </a:solidFill>
              </a:rPr>
              <a:t>4e-6</a:t>
            </a:r>
            <a:r>
              <a:rPr lang="en-US" sz="1100" dirty="0"/>
              <a:t>;//0.0000896291666666667;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kbase_syn_il10_imph2_ts = </a:t>
            </a:r>
            <a:r>
              <a:rPr lang="en-US" sz="1100" dirty="0">
                <a:solidFill>
                  <a:srgbClr val="0000FF"/>
                </a:solidFill>
              </a:rPr>
              <a:t>1e-5</a:t>
            </a:r>
            <a:r>
              <a:rPr lang="en-US" sz="1100" dirty="0"/>
              <a:t>;//0.0000011; // @Const  {units: </a:t>
            </a:r>
            <a:r>
              <a:rPr lang="en-US" sz="1100" dirty="0" err="1"/>
              <a:t>pmole</a:t>
            </a:r>
            <a:r>
              <a:rPr lang="en-US" sz="1100" dirty="0"/>
              <a:t>/</a:t>
            </a:r>
            <a:r>
              <a:rPr lang="en-US" sz="1100" dirty="0" err="1"/>
              <a:t>kcell</a:t>
            </a:r>
            <a:r>
              <a:rPr lang="en-US" sz="1100" dirty="0"/>
              <a:t>/h};</a:t>
            </a:r>
          </a:p>
          <a:p>
            <a:r>
              <a:rPr lang="en-US" sz="1100" dirty="0"/>
              <a:t>kbase_syn_il10_m2_ts = </a:t>
            </a:r>
            <a:r>
              <a:rPr lang="en-US" sz="1100" dirty="0">
                <a:solidFill>
                  <a:srgbClr val="0000FF"/>
                </a:solidFill>
              </a:rPr>
              <a:t>1e-5</a:t>
            </a:r>
            <a:r>
              <a:rPr lang="en-US" sz="1100" dirty="0"/>
              <a:t>;//0.0000011; // @Const  {units: </a:t>
            </a:r>
            <a:r>
              <a:rPr lang="en-US" sz="1100" dirty="0" err="1"/>
              <a:t>pmole</a:t>
            </a:r>
            <a:r>
              <a:rPr lang="en-US" sz="1100" dirty="0"/>
              <a:t>/</a:t>
            </a:r>
            <a:r>
              <a:rPr lang="en-US" sz="1100" dirty="0" err="1"/>
              <a:t>kcell</a:t>
            </a:r>
            <a:r>
              <a:rPr lang="en-US" sz="1100" dirty="0"/>
              <a:t>/h};</a:t>
            </a:r>
          </a:p>
          <a:p>
            <a:r>
              <a:rPr lang="en-US" sz="1100" dirty="0"/>
              <a:t>kbase_deg_il10_pl = </a:t>
            </a:r>
            <a:r>
              <a:rPr lang="en-US" sz="1100" dirty="0">
                <a:solidFill>
                  <a:srgbClr val="0000FF"/>
                </a:solidFill>
              </a:rPr>
              <a:t>2</a:t>
            </a:r>
            <a:r>
              <a:rPr lang="en-US" sz="1100" dirty="0"/>
              <a:t>;//1; // @Const  {units: 1/h};</a:t>
            </a:r>
          </a:p>
          <a:p>
            <a:r>
              <a:rPr lang="en-US" sz="1100" dirty="0"/>
              <a:t>kbase_cdeg_il10_ts = </a:t>
            </a:r>
            <a:r>
              <a:rPr lang="en-US" sz="1100" dirty="0">
                <a:solidFill>
                  <a:srgbClr val="0000FF"/>
                </a:solidFill>
              </a:rPr>
              <a:t>4.5e-7</a:t>
            </a:r>
            <a:r>
              <a:rPr lang="en-US" sz="1100" dirty="0"/>
              <a:t>;//0.0001;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kbase_syn_il12_pbm_pl = </a:t>
            </a:r>
            <a:r>
              <a:rPr lang="en-US" sz="1100" dirty="0">
                <a:solidFill>
                  <a:srgbClr val="0000FF"/>
                </a:solidFill>
              </a:rPr>
              <a:t>5e-7</a:t>
            </a:r>
            <a:r>
              <a:rPr lang="en-US" sz="1100" dirty="0"/>
              <a:t>;//1e-7; // @Const  {units: </a:t>
            </a:r>
            <a:r>
              <a:rPr lang="en-US" sz="1100" dirty="0" err="1"/>
              <a:t>pmole</a:t>
            </a:r>
            <a:r>
              <a:rPr lang="en-US" sz="1100" dirty="0"/>
              <a:t>/</a:t>
            </a:r>
            <a:r>
              <a:rPr lang="en-US" sz="1100" dirty="0" err="1"/>
              <a:t>kcell</a:t>
            </a:r>
            <a:r>
              <a:rPr lang="en-US" sz="1100" dirty="0"/>
              <a:t>/h};</a:t>
            </a:r>
          </a:p>
          <a:p>
            <a:r>
              <a:rPr lang="en-US" sz="1100" dirty="0"/>
              <a:t>kbase_syn_il12_imph1_ts = </a:t>
            </a:r>
            <a:r>
              <a:rPr lang="en-US" sz="1100" dirty="0">
                <a:solidFill>
                  <a:srgbClr val="0000FF"/>
                </a:solidFill>
              </a:rPr>
              <a:t>5e-7</a:t>
            </a:r>
            <a:r>
              <a:rPr lang="en-US" sz="1100" dirty="0"/>
              <a:t>;//2e-8; // @Const  {units: </a:t>
            </a:r>
            <a:r>
              <a:rPr lang="en-US" sz="1100" dirty="0" err="1"/>
              <a:t>pmole</a:t>
            </a:r>
            <a:r>
              <a:rPr lang="en-US" sz="1100" dirty="0"/>
              <a:t>/</a:t>
            </a:r>
            <a:r>
              <a:rPr lang="en-US" sz="1100" dirty="0" err="1"/>
              <a:t>kcell</a:t>
            </a:r>
            <a:r>
              <a:rPr lang="en-US" sz="1100" dirty="0"/>
              <a:t>/h};</a:t>
            </a:r>
          </a:p>
          <a:p>
            <a:r>
              <a:rPr lang="en-US" sz="1100" dirty="0"/>
              <a:t>kbase_syn_il12_m1_ts = </a:t>
            </a:r>
            <a:r>
              <a:rPr lang="en-US" sz="1100" dirty="0">
                <a:solidFill>
                  <a:srgbClr val="0000FF"/>
                </a:solidFill>
              </a:rPr>
              <a:t>2e-6</a:t>
            </a:r>
            <a:r>
              <a:rPr lang="en-US" sz="1100" dirty="0"/>
              <a:t>;//2e-7; // @Const  {units: </a:t>
            </a:r>
            <a:r>
              <a:rPr lang="en-US" sz="1100" dirty="0" err="1"/>
              <a:t>pmole</a:t>
            </a:r>
            <a:r>
              <a:rPr lang="en-US" sz="1100" dirty="0"/>
              <a:t>/</a:t>
            </a:r>
            <a:r>
              <a:rPr lang="en-US" sz="1100" dirty="0" err="1"/>
              <a:t>kcell</a:t>
            </a:r>
            <a:r>
              <a:rPr lang="en-US" sz="1100" dirty="0"/>
              <a:t>/h};</a:t>
            </a:r>
          </a:p>
          <a:p>
            <a:r>
              <a:rPr lang="en-US" sz="1100" dirty="0"/>
              <a:t>kbase_cdeg_il12_ln = </a:t>
            </a:r>
            <a:r>
              <a:rPr lang="en-US" sz="1100" dirty="0">
                <a:solidFill>
                  <a:srgbClr val="0000FF"/>
                </a:solidFill>
              </a:rPr>
              <a:t>1e-4</a:t>
            </a:r>
            <a:r>
              <a:rPr lang="en-US" sz="1100" dirty="0"/>
              <a:t>;//0.000002; // @Const  {units: </a:t>
            </a:r>
            <a:r>
              <a:rPr lang="en-US" sz="1100" dirty="0" err="1"/>
              <a:t>pmole</a:t>
            </a:r>
            <a:r>
              <a:rPr lang="en-US" sz="1100" dirty="0"/>
              <a:t>/</a:t>
            </a:r>
            <a:r>
              <a:rPr lang="en-US" sz="1100" dirty="0" err="1"/>
              <a:t>kcell</a:t>
            </a:r>
            <a:r>
              <a:rPr lang="en-US" sz="1100" dirty="0"/>
              <a:t>/h};</a:t>
            </a:r>
          </a:p>
          <a:p>
            <a:r>
              <a:rPr lang="en-US" sz="1100" dirty="0"/>
              <a:t>kbase_cdeg_il12_ts = </a:t>
            </a:r>
            <a:r>
              <a:rPr lang="en-US" sz="1100" dirty="0">
                <a:solidFill>
                  <a:srgbClr val="0000FF"/>
                </a:solidFill>
              </a:rPr>
              <a:t>8e-5</a:t>
            </a:r>
            <a:r>
              <a:rPr lang="en-US" sz="1100" dirty="0"/>
              <a:t>;//0.000002;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kbase_syn_il23_pbm_pl = </a:t>
            </a:r>
            <a:r>
              <a:rPr lang="en-US" sz="1100" dirty="0">
                <a:solidFill>
                  <a:srgbClr val="0000FF"/>
                </a:solidFill>
              </a:rPr>
              <a:t>1e-7</a:t>
            </a:r>
            <a:r>
              <a:rPr lang="en-US" sz="1100" dirty="0"/>
              <a:t>;//5e-7;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kbase_syn_tnfa_imph1_ts = </a:t>
            </a:r>
            <a:r>
              <a:rPr lang="en-US" sz="1100" dirty="0">
                <a:solidFill>
                  <a:srgbClr val="0000FF"/>
                </a:solidFill>
              </a:rPr>
              <a:t>3e-7</a:t>
            </a:r>
            <a:r>
              <a:rPr lang="en-US" sz="1100" dirty="0"/>
              <a:t>;//0.000005; // @Const  {units: </a:t>
            </a:r>
            <a:r>
              <a:rPr lang="en-US" sz="1100" dirty="0" err="1"/>
              <a:t>pmole</a:t>
            </a:r>
            <a:r>
              <a:rPr lang="en-US" sz="1100" dirty="0"/>
              <a:t>/</a:t>
            </a:r>
            <a:r>
              <a:rPr lang="en-US" sz="1100" dirty="0" err="1"/>
              <a:t>kcell</a:t>
            </a:r>
            <a:r>
              <a:rPr lang="en-US" sz="1100" dirty="0"/>
              <a:t>/h};</a:t>
            </a:r>
          </a:p>
          <a:p>
            <a:r>
              <a:rPr lang="en-US" sz="1100" dirty="0" err="1"/>
              <a:t>kbase_cdeg_tnfa_ts</a:t>
            </a:r>
            <a:r>
              <a:rPr lang="en-US" sz="1100" dirty="0"/>
              <a:t> = </a:t>
            </a:r>
            <a:r>
              <a:rPr lang="en-US" sz="1100" dirty="0">
                <a:solidFill>
                  <a:srgbClr val="0000FF"/>
                </a:solidFill>
              </a:rPr>
              <a:t>2e-5</a:t>
            </a:r>
            <a:r>
              <a:rPr lang="en-US" sz="1100" dirty="0"/>
              <a:t>;//0.00004; // @Const  {units: </a:t>
            </a:r>
            <a:r>
              <a:rPr lang="en-US" sz="1100" dirty="0" err="1"/>
              <a:t>pmole</a:t>
            </a:r>
            <a:r>
              <a:rPr lang="en-US" sz="1100" dirty="0"/>
              <a:t>/</a:t>
            </a:r>
            <a:r>
              <a:rPr lang="en-US" sz="1100" dirty="0" err="1"/>
              <a:t>kcell</a:t>
            </a:r>
            <a:r>
              <a:rPr lang="en-US" sz="1100" dirty="0"/>
              <a:t>/h};</a:t>
            </a:r>
          </a:p>
          <a:p>
            <a:endParaRPr lang="en-US" sz="1100" dirty="0"/>
          </a:p>
          <a:p>
            <a:r>
              <a:rPr lang="en-US" sz="1100" dirty="0" err="1"/>
              <a:t>kbase_cdeg_tgfb_ln</a:t>
            </a:r>
            <a:r>
              <a:rPr lang="en-US" sz="1100" dirty="0"/>
              <a:t> = </a:t>
            </a:r>
            <a:r>
              <a:rPr lang="en-US" sz="1100" dirty="0">
                <a:solidFill>
                  <a:srgbClr val="0000FF"/>
                </a:solidFill>
              </a:rPr>
              <a:t>1e-6</a:t>
            </a:r>
            <a:r>
              <a:rPr lang="en-US" sz="1100" dirty="0"/>
              <a:t>;//0.00001;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kbase_deg_cxcl10_pl = </a:t>
            </a:r>
            <a:r>
              <a:rPr lang="en-US" sz="1100" dirty="0">
                <a:solidFill>
                  <a:srgbClr val="0000FF"/>
                </a:solidFill>
              </a:rPr>
              <a:t>0.1</a:t>
            </a:r>
            <a:r>
              <a:rPr lang="en-US" sz="1100" dirty="0"/>
              <a:t>;//0.5; // @Const  {units: 1/h};</a:t>
            </a:r>
          </a:p>
          <a:p>
            <a:r>
              <a:rPr lang="en-US" sz="1100" dirty="0"/>
              <a:t>kbase_cdeg_cxcl10_ts = </a:t>
            </a:r>
            <a:r>
              <a:rPr lang="en-US" sz="1100" dirty="0">
                <a:solidFill>
                  <a:srgbClr val="0000FF"/>
                </a:solidFill>
              </a:rPr>
              <a:t>2e-6</a:t>
            </a:r>
            <a:r>
              <a:rPr lang="en-US" sz="1100" dirty="0"/>
              <a:t>;//0.000001;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kbase_syn_ccl2_m1_ts = </a:t>
            </a:r>
            <a:r>
              <a:rPr lang="en-US" sz="1100" dirty="0">
                <a:solidFill>
                  <a:srgbClr val="0000FF"/>
                </a:solidFill>
              </a:rPr>
              <a:t>5e-7</a:t>
            </a:r>
            <a:r>
              <a:rPr lang="en-US" sz="1100" dirty="0"/>
              <a:t>;//5e-8; // @Const  {units: </a:t>
            </a:r>
            <a:r>
              <a:rPr lang="en-US" sz="1100" dirty="0" err="1"/>
              <a:t>pmole</a:t>
            </a:r>
            <a:r>
              <a:rPr lang="en-US" sz="1100" dirty="0"/>
              <a:t>/</a:t>
            </a:r>
            <a:r>
              <a:rPr lang="en-US" sz="1100" dirty="0" err="1"/>
              <a:t>kcell</a:t>
            </a:r>
            <a:r>
              <a:rPr lang="en-US" sz="1100" dirty="0"/>
              <a:t>/h};</a:t>
            </a:r>
          </a:p>
          <a:p>
            <a:r>
              <a:rPr lang="en-US" sz="1100" dirty="0"/>
              <a:t>kbase_syn_ccl2_imph2_ts = </a:t>
            </a:r>
            <a:r>
              <a:rPr lang="en-US" sz="1100" dirty="0">
                <a:solidFill>
                  <a:srgbClr val="0000FF"/>
                </a:solidFill>
              </a:rPr>
              <a:t>1e-7</a:t>
            </a:r>
            <a:r>
              <a:rPr lang="en-US" sz="1100" dirty="0"/>
              <a:t>;//1e-8; // @Const  {units: </a:t>
            </a:r>
            <a:r>
              <a:rPr lang="en-US" sz="1100" dirty="0" err="1"/>
              <a:t>pmole</a:t>
            </a:r>
            <a:r>
              <a:rPr lang="en-US" sz="1100" dirty="0"/>
              <a:t>/</a:t>
            </a:r>
            <a:r>
              <a:rPr lang="en-US" sz="1100" dirty="0" err="1"/>
              <a:t>kcell</a:t>
            </a:r>
            <a:r>
              <a:rPr lang="en-US" sz="1100" dirty="0"/>
              <a:t>/h};</a:t>
            </a:r>
          </a:p>
          <a:p>
            <a:r>
              <a:rPr lang="en-US" sz="1100" dirty="0"/>
              <a:t>kbase_syn_ccl2_m2_ts = </a:t>
            </a:r>
            <a:r>
              <a:rPr lang="en-US" sz="1100" dirty="0">
                <a:solidFill>
                  <a:srgbClr val="0000FF"/>
                </a:solidFill>
              </a:rPr>
              <a:t>5e-7</a:t>
            </a:r>
            <a:r>
              <a:rPr lang="en-US" sz="1100" dirty="0"/>
              <a:t>;//1e-8; // @Const  {units: </a:t>
            </a:r>
            <a:r>
              <a:rPr lang="en-US" sz="1100" dirty="0" err="1"/>
              <a:t>pmole</a:t>
            </a:r>
            <a:r>
              <a:rPr lang="en-US" sz="1100" dirty="0"/>
              <a:t>/</a:t>
            </a:r>
            <a:r>
              <a:rPr lang="en-US" sz="1100" dirty="0" err="1"/>
              <a:t>kcell</a:t>
            </a:r>
            <a:r>
              <a:rPr lang="en-US" sz="1100" dirty="0"/>
              <a:t>/h};</a:t>
            </a:r>
          </a:p>
          <a:p>
            <a:r>
              <a:rPr lang="en-US" sz="1100" dirty="0"/>
              <a:t>kbase_deg_ccl2_pl = </a:t>
            </a:r>
            <a:r>
              <a:rPr lang="en-US" sz="1100" dirty="0">
                <a:solidFill>
                  <a:srgbClr val="0000FF"/>
                </a:solidFill>
              </a:rPr>
              <a:t>0.3</a:t>
            </a:r>
            <a:r>
              <a:rPr lang="en-US" sz="1100" dirty="0"/>
              <a:t>;//2.3; // @Const  {units: 1/h};</a:t>
            </a:r>
          </a:p>
        </p:txBody>
      </p:sp>
      <p:sp>
        <p:nvSpPr>
          <p:cNvPr id="6" name="TextBox 5">
            <a:extLst>
              <a:ext uri="{FF2B5EF4-FFF2-40B4-BE49-F238E27FC236}">
                <a16:creationId xmlns:a16="http://schemas.microsoft.com/office/drawing/2014/main" xmlns="" id="{11020E40-9396-4073-B866-8ACE5AA49FA9}"/>
              </a:ext>
            </a:extLst>
          </p:cNvPr>
          <p:cNvSpPr txBox="1"/>
          <p:nvPr/>
        </p:nvSpPr>
        <p:spPr>
          <a:xfrm>
            <a:off x="5686425" y="2603241"/>
            <a:ext cx="3362325" cy="3139321"/>
          </a:xfrm>
          <a:prstGeom prst="rect">
            <a:avLst/>
          </a:prstGeom>
          <a:solidFill>
            <a:schemeClr val="accent4">
              <a:lumMod val="40000"/>
              <a:lumOff val="60000"/>
            </a:schemeClr>
          </a:solidFill>
        </p:spPr>
        <p:txBody>
          <a:bodyPr wrap="square" rtlCol="0">
            <a:spAutoFit/>
          </a:bodyPr>
          <a:lstStyle/>
          <a:p>
            <a:r>
              <a:rPr lang="en-US" dirty="0"/>
              <a:t>Fitting is performed in consecutive manner, i.e. baseline concentrations for IL1b is fitted first tuning parameters responsible for IL1b synthesis/degradation only, then these parameter values are fixed and IL6 is fitted by varying parameters responsible for IL6 synthesis/degradation only </a:t>
            </a:r>
            <a:r>
              <a:rPr lang="en-US" dirty="0" err="1"/>
              <a:t>etc</a:t>
            </a:r>
            <a:endParaRPr lang="ru-RU" dirty="0"/>
          </a:p>
        </p:txBody>
      </p:sp>
    </p:spTree>
    <p:extLst>
      <p:ext uri="{BB962C8B-B14F-4D97-AF65-F5344CB8AC3E}">
        <p14:creationId xmlns:p14="http://schemas.microsoft.com/office/powerpoint/2010/main" val="292586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xmlns="" id="{05AFCD58-FE1A-4361-9450-832D19713FAA}"/>
              </a:ext>
            </a:extLst>
          </p:cNvPr>
          <p:cNvSpPr>
            <a:spLocks noGrp="1"/>
          </p:cNvSpPr>
          <p:nvPr>
            <p:ph type="sldNum" sz="quarter" idx="12"/>
          </p:nvPr>
        </p:nvSpPr>
        <p:spPr/>
        <p:txBody>
          <a:bodyPr/>
          <a:lstStyle/>
          <a:p>
            <a:fld id="{8D0E1ED9-1B5C-4060-9004-48CB920062D4}" type="slidenum">
              <a:rPr lang="ru-RU" smtClean="0"/>
              <a:pPr/>
              <a:t>74</a:t>
            </a:fld>
            <a:endParaRPr lang="ru-RU"/>
          </a:p>
        </p:txBody>
      </p:sp>
      <p:sp>
        <p:nvSpPr>
          <p:cNvPr id="4" name="TextBox 3">
            <a:extLst>
              <a:ext uri="{FF2B5EF4-FFF2-40B4-BE49-F238E27FC236}">
                <a16:creationId xmlns:a16="http://schemas.microsoft.com/office/drawing/2014/main" xmlns="" id="{9A282FA5-564D-49BA-8763-6BC145E0A3C5}"/>
              </a:ext>
            </a:extLst>
          </p:cNvPr>
          <p:cNvSpPr txBox="1"/>
          <p:nvPr/>
        </p:nvSpPr>
        <p:spPr>
          <a:xfrm>
            <a:off x="514350" y="984767"/>
            <a:ext cx="80200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Quality of fitting of in vivo baseline cytokine concentrations: </a:t>
            </a:r>
          </a:p>
        </p:txBody>
      </p:sp>
      <p:graphicFrame>
        <p:nvGraphicFramePr>
          <p:cNvPr id="7" name="Chart 6">
            <a:extLst>
              <a:ext uri="{FF2B5EF4-FFF2-40B4-BE49-F238E27FC236}">
                <a16:creationId xmlns:a16="http://schemas.microsoft.com/office/drawing/2014/main" xmlns="" id="{517D4486-FD6A-4DAF-9D7C-27805D97B84A}"/>
              </a:ext>
            </a:extLst>
          </p:cNvPr>
          <p:cNvGraphicFramePr>
            <a:graphicFrameLocks/>
          </p:cNvGraphicFramePr>
          <p:nvPr>
            <p:extLst>
              <p:ext uri="{D42A27DB-BD31-4B8C-83A1-F6EECF244321}">
                <p14:modId xmlns:p14="http://schemas.microsoft.com/office/powerpoint/2010/main" val="4052107625"/>
              </p:ext>
            </p:extLst>
          </p:nvPr>
        </p:nvGraphicFramePr>
        <p:xfrm>
          <a:off x="0" y="1390650"/>
          <a:ext cx="9063990" cy="43243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5686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482213-1207-45BE-AC51-C7A333AF51AF}"/>
              </a:ext>
            </a:extLst>
          </p:cNvPr>
          <p:cNvSpPr>
            <a:spLocks noGrp="1"/>
          </p:cNvSpPr>
          <p:nvPr>
            <p:ph type="title"/>
          </p:nvPr>
        </p:nvSpPr>
        <p:spPr/>
        <p:txBody>
          <a:bodyPr/>
          <a:lstStyle/>
          <a:p>
            <a:r>
              <a:rPr lang="en-US" dirty="0"/>
              <a:t>Simulation design</a:t>
            </a:r>
            <a:endParaRPr lang="ru-RU" dirty="0"/>
          </a:p>
        </p:txBody>
      </p:sp>
      <p:sp>
        <p:nvSpPr>
          <p:cNvPr id="3" name="Slide Number Placeholder 2">
            <a:extLst>
              <a:ext uri="{FF2B5EF4-FFF2-40B4-BE49-F238E27FC236}">
                <a16:creationId xmlns:a16="http://schemas.microsoft.com/office/drawing/2014/main" xmlns="" id="{6A326823-B327-444D-8938-D551C2AAD46A}"/>
              </a:ext>
            </a:extLst>
          </p:cNvPr>
          <p:cNvSpPr>
            <a:spLocks noGrp="1"/>
          </p:cNvSpPr>
          <p:nvPr>
            <p:ph type="sldNum" sz="quarter" idx="12"/>
          </p:nvPr>
        </p:nvSpPr>
        <p:spPr/>
        <p:txBody>
          <a:bodyPr/>
          <a:lstStyle/>
          <a:p>
            <a:fld id="{8D0E1ED9-1B5C-4060-9004-48CB920062D4}" type="slidenum">
              <a:rPr lang="ru-RU" smtClean="0"/>
              <a:pPr/>
              <a:t>75</a:t>
            </a:fld>
            <a:endParaRPr lang="ru-RU"/>
          </a:p>
        </p:txBody>
      </p:sp>
      <p:sp>
        <p:nvSpPr>
          <p:cNvPr id="4" name="Text Placeholder 3">
            <a:extLst>
              <a:ext uri="{FF2B5EF4-FFF2-40B4-BE49-F238E27FC236}">
                <a16:creationId xmlns:a16="http://schemas.microsoft.com/office/drawing/2014/main" xmlns="" id="{7FACA955-8C52-42FF-BD89-14F143F9F8BC}"/>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Simulations start from steady state calculated for Ag = 0</a:t>
            </a:r>
          </a:p>
          <a:p>
            <a:pPr marL="285750" indent="-285750">
              <a:buFont typeface="Arial" panose="020B0604020202020204" pitchFamily="34" charset="0"/>
              <a:buChar char="•"/>
            </a:pPr>
            <a:r>
              <a:rPr lang="en-US" dirty="0"/>
              <a:t>Simulations performed for </a:t>
            </a:r>
            <a:r>
              <a:rPr lang="en-US" dirty="0" err="1"/>
              <a:t>Ag_ts</a:t>
            </a:r>
            <a:r>
              <a:rPr lang="en-US" dirty="0"/>
              <a:t> = 1e-3, </a:t>
            </a:r>
            <a:r>
              <a:rPr lang="en-US" dirty="0">
                <a:solidFill>
                  <a:srgbClr val="0000FF"/>
                </a:solidFill>
              </a:rPr>
              <a:t>1e-2</a:t>
            </a:r>
            <a:r>
              <a:rPr lang="en-US" dirty="0"/>
              <a:t>, </a:t>
            </a:r>
            <a:r>
              <a:rPr lang="en-US" dirty="0">
                <a:solidFill>
                  <a:srgbClr val="FF3300"/>
                </a:solidFill>
              </a:rPr>
              <a:t>1e-1</a:t>
            </a:r>
            <a:r>
              <a:rPr lang="en-US" dirty="0"/>
              <a:t>, </a:t>
            </a:r>
            <a:r>
              <a:rPr lang="en-US" dirty="0">
                <a:solidFill>
                  <a:srgbClr val="00B050"/>
                </a:solidFill>
              </a:rPr>
              <a:t>1e0</a:t>
            </a:r>
            <a:r>
              <a:rPr lang="en-US" dirty="0"/>
              <a:t>, </a:t>
            </a:r>
            <a:r>
              <a:rPr lang="en-US" dirty="0">
                <a:solidFill>
                  <a:srgbClr val="FF33CC"/>
                </a:solidFill>
              </a:rPr>
              <a:t>1e1</a:t>
            </a:r>
            <a:r>
              <a:rPr lang="en-US" dirty="0"/>
              <a:t> </a:t>
            </a:r>
            <a:r>
              <a:rPr lang="en-US" dirty="0" err="1"/>
              <a:t>pM</a:t>
            </a:r>
            <a:endParaRPr lang="en-US" dirty="0"/>
          </a:p>
          <a:p>
            <a:pPr marL="285750" indent="-285750">
              <a:buFont typeface="Arial" panose="020B0604020202020204" pitchFamily="34" charset="0"/>
              <a:buChar char="•"/>
            </a:pPr>
            <a:r>
              <a:rPr lang="en-US" dirty="0"/>
              <a:t>Simulated variables: </a:t>
            </a:r>
            <a:r>
              <a:rPr lang="en-US" dirty="0" err="1"/>
              <a:t>PBM_pl</a:t>
            </a:r>
            <a:r>
              <a:rPr lang="en-US" dirty="0"/>
              <a:t>, M1_ts, M2_ts, </a:t>
            </a:r>
            <a:endParaRPr lang="ru-RU" dirty="0"/>
          </a:p>
        </p:txBody>
      </p:sp>
    </p:spTree>
    <p:extLst>
      <p:ext uri="{BB962C8B-B14F-4D97-AF65-F5344CB8AC3E}">
        <p14:creationId xmlns:p14="http://schemas.microsoft.com/office/powerpoint/2010/main" val="3062068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090A91-FBB1-48D6-B301-74B93095B55F}"/>
              </a:ext>
            </a:extLst>
          </p:cNvPr>
          <p:cNvSpPr>
            <a:spLocks noGrp="1"/>
          </p:cNvSpPr>
          <p:nvPr>
            <p:ph type="title"/>
          </p:nvPr>
        </p:nvSpPr>
        <p:spPr/>
        <p:txBody>
          <a:bodyPr/>
          <a:lstStyle/>
          <a:p>
            <a:r>
              <a:rPr lang="en-US" dirty="0"/>
              <a:t>Simulations with Mph sub-model</a:t>
            </a:r>
            <a:endParaRPr lang="ru-RU" dirty="0"/>
          </a:p>
        </p:txBody>
      </p:sp>
      <p:sp>
        <p:nvSpPr>
          <p:cNvPr id="3" name="Text Placeholder 2">
            <a:extLst>
              <a:ext uri="{FF2B5EF4-FFF2-40B4-BE49-F238E27FC236}">
                <a16:creationId xmlns:a16="http://schemas.microsoft.com/office/drawing/2014/main" xmlns="" id="{94681F5B-5A08-47A5-A47C-9A846BB4508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xmlns="" id="{4831017E-89BE-4226-8237-6D9AC6E610E4}"/>
              </a:ext>
            </a:extLst>
          </p:cNvPr>
          <p:cNvSpPr>
            <a:spLocks noGrp="1"/>
          </p:cNvSpPr>
          <p:nvPr>
            <p:ph type="sldNum" sz="quarter" idx="12"/>
          </p:nvPr>
        </p:nvSpPr>
        <p:spPr/>
        <p:txBody>
          <a:bodyPr/>
          <a:lstStyle/>
          <a:p>
            <a:fld id="{8D0E1ED9-1B5C-4060-9004-48CB920062D4}" type="slidenum">
              <a:rPr lang="ru-RU" smtClean="0"/>
              <a:pPr/>
              <a:t>76</a:t>
            </a:fld>
            <a:endParaRPr lang="ru-RU"/>
          </a:p>
        </p:txBody>
      </p:sp>
    </p:spTree>
    <p:extLst>
      <p:ext uri="{BB962C8B-B14F-4D97-AF65-F5344CB8AC3E}">
        <p14:creationId xmlns:p14="http://schemas.microsoft.com/office/powerpoint/2010/main" val="16278766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8EF9CA-42DB-4C98-B4E1-76F273CB5A71}"/>
              </a:ext>
            </a:extLst>
          </p:cNvPr>
          <p:cNvSpPr>
            <a:spLocks noGrp="1"/>
          </p:cNvSpPr>
          <p:nvPr>
            <p:ph type="title"/>
          </p:nvPr>
        </p:nvSpPr>
        <p:spPr/>
        <p:txBody>
          <a:bodyPr/>
          <a:lstStyle/>
          <a:p>
            <a:r>
              <a:rPr lang="en-US" dirty="0"/>
              <a:t>Response in cell counts</a:t>
            </a:r>
            <a:endParaRPr lang="ru-RU" dirty="0"/>
          </a:p>
        </p:txBody>
      </p:sp>
      <p:sp>
        <p:nvSpPr>
          <p:cNvPr id="3" name="Slide Number Placeholder 2">
            <a:extLst>
              <a:ext uri="{FF2B5EF4-FFF2-40B4-BE49-F238E27FC236}">
                <a16:creationId xmlns:a16="http://schemas.microsoft.com/office/drawing/2014/main" xmlns="" id="{4B4ACBEC-6FE0-4D75-BF51-63A4728BEF06}"/>
              </a:ext>
            </a:extLst>
          </p:cNvPr>
          <p:cNvSpPr>
            <a:spLocks noGrp="1"/>
          </p:cNvSpPr>
          <p:nvPr>
            <p:ph type="sldNum" sz="quarter" idx="12"/>
          </p:nvPr>
        </p:nvSpPr>
        <p:spPr/>
        <p:txBody>
          <a:bodyPr/>
          <a:lstStyle/>
          <a:p>
            <a:fld id="{8D0E1ED9-1B5C-4060-9004-48CB920062D4}" type="slidenum">
              <a:rPr lang="ru-RU" smtClean="0"/>
              <a:pPr/>
              <a:t>77</a:t>
            </a:fld>
            <a:endParaRPr lang="ru-RU"/>
          </a:p>
        </p:txBody>
      </p:sp>
      <p:pic>
        <p:nvPicPr>
          <p:cNvPr id="8" name="Picture 7">
            <a:extLst>
              <a:ext uri="{FF2B5EF4-FFF2-40B4-BE49-F238E27FC236}">
                <a16:creationId xmlns:a16="http://schemas.microsoft.com/office/drawing/2014/main" xmlns="" id="{76ECD625-C29A-48A8-9C80-74CB806C8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539"/>
            <a:ext cx="4478694" cy="2140552"/>
          </a:xfrm>
          <a:prstGeom prst="rect">
            <a:avLst/>
          </a:prstGeom>
        </p:spPr>
      </p:pic>
      <p:pic>
        <p:nvPicPr>
          <p:cNvPr id="10" name="Picture 9">
            <a:extLst>
              <a:ext uri="{FF2B5EF4-FFF2-40B4-BE49-F238E27FC236}">
                <a16:creationId xmlns:a16="http://schemas.microsoft.com/office/drawing/2014/main" xmlns="" id="{CCDADE8C-D5A3-43E9-9501-EBFD03D16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22539"/>
            <a:ext cx="4478694" cy="2140552"/>
          </a:xfrm>
          <a:prstGeom prst="rect">
            <a:avLst/>
          </a:prstGeom>
        </p:spPr>
      </p:pic>
      <p:pic>
        <p:nvPicPr>
          <p:cNvPr id="12" name="Picture 11">
            <a:extLst>
              <a:ext uri="{FF2B5EF4-FFF2-40B4-BE49-F238E27FC236}">
                <a16:creationId xmlns:a16="http://schemas.microsoft.com/office/drawing/2014/main" xmlns="" id="{6EA06AE2-B145-43C9-AB8F-9D3B5A342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82886"/>
            <a:ext cx="4478694" cy="2140552"/>
          </a:xfrm>
          <a:prstGeom prst="rect">
            <a:avLst/>
          </a:prstGeom>
        </p:spPr>
      </p:pic>
      <p:pic>
        <p:nvPicPr>
          <p:cNvPr id="14" name="Picture 13">
            <a:extLst>
              <a:ext uri="{FF2B5EF4-FFF2-40B4-BE49-F238E27FC236}">
                <a16:creationId xmlns:a16="http://schemas.microsoft.com/office/drawing/2014/main" xmlns="" id="{558894A6-2493-4F3F-9B65-16D5EE0D2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882886"/>
            <a:ext cx="4478694" cy="2140552"/>
          </a:xfrm>
          <a:prstGeom prst="rect">
            <a:avLst/>
          </a:prstGeom>
        </p:spPr>
      </p:pic>
      <p:sp>
        <p:nvSpPr>
          <p:cNvPr id="15" name="TextBox 14">
            <a:extLst>
              <a:ext uri="{FF2B5EF4-FFF2-40B4-BE49-F238E27FC236}">
                <a16:creationId xmlns:a16="http://schemas.microsoft.com/office/drawing/2014/main" xmlns="" id="{30B68789-BAF2-45D5-8768-E02FE32F7D9B}"/>
              </a:ext>
            </a:extLst>
          </p:cNvPr>
          <p:cNvSpPr txBox="1"/>
          <p:nvPr/>
        </p:nvSpPr>
        <p:spPr>
          <a:xfrm>
            <a:off x="412519" y="5212131"/>
            <a:ext cx="4750403" cy="923330"/>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a:t>
            </a:r>
            <a:r>
              <a:rPr lang="en-US" dirty="0" err="1"/>
              <a:t>PBM_pl</a:t>
            </a:r>
            <a:r>
              <a:rPr lang="en-US" dirty="0"/>
              <a:t> and M1_ts</a:t>
            </a:r>
          </a:p>
          <a:p>
            <a:pPr marL="285750" indent="-285750">
              <a:buFontTx/>
              <a:buChar char="-"/>
            </a:pPr>
            <a:r>
              <a:rPr lang="en-US" dirty="0"/>
              <a:t>Decrease in </a:t>
            </a:r>
            <a:r>
              <a:rPr lang="en-US" dirty="0" err="1"/>
              <a:t>PBM_ts</a:t>
            </a:r>
            <a:r>
              <a:rPr lang="en-US" dirty="0"/>
              <a:t> and M2_ts</a:t>
            </a:r>
            <a:endParaRPr lang="ru-RU" dirty="0"/>
          </a:p>
        </p:txBody>
      </p:sp>
    </p:spTree>
    <p:extLst>
      <p:ext uri="{BB962C8B-B14F-4D97-AF65-F5344CB8AC3E}">
        <p14:creationId xmlns:p14="http://schemas.microsoft.com/office/powerpoint/2010/main" val="2154429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D19724-9314-43F2-B774-464EC78A379B}"/>
              </a:ext>
            </a:extLst>
          </p:cNvPr>
          <p:cNvSpPr>
            <a:spLocks noGrp="1"/>
          </p:cNvSpPr>
          <p:nvPr>
            <p:ph type="title"/>
          </p:nvPr>
        </p:nvSpPr>
        <p:spPr/>
        <p:txBody>
          <a:bodyPr/>
          <a:lstStyle/>
          <a:p>
            <a:r>
              <a:rPr lang="en-US" dirty="0"/>
              <a:t>Response in cytokine concentrations</a:t>
            </a:r>
            <a:endParaRPr lang="ru-RU" dirty="0"/>
          </a:p>
        </p:txBody>
      </p:sp>
      <p:sp>
        <p:nvSpPr>
          <p:cNvPr id="3" name="Slide Number Placeholder 2">
            <a:extLst>
              <a:ext uri="{FF2B5EF4-FFF2-40B4-BE49-F238E27FC236}">
                <a16:creationId xmlns:a16="http://schemas.microsoft.com/office/drawing/2014/main" xmlns="" id="{F03A11DC-E0D9-4596-944D-C072050F007E}"/>
              </a:ext>
            </a:extLst>
          </p:cNvPr>
          <p:cNvSpPr>
            <a:spLocks noGrp="1"/>
          </p:cNvSpPr>
          <p:nvPr>
            <p:ph type="sldNum" sz="quarter" idx="12"/>
          </p:nvPr>
        </p:nvSpPr>
        <p:spPr/>
        <p:txBody>
          <a:bodyPr/>
          <a:lstStyle/>
          <a:p>
            <a:fld id="{8D0E1ED9-1B5C-4060-9004-48CB920062D4}" type="slidenum">
              <a:rPr lang="ru-RU" smtClean="0"/>
              <a:pPr/>
              <a:t>78</a:t>
            </a:fld>
            <a:endParaRPr lang="ru-RU"/>
          </a:p>
        </p:txBody>
      </p:sp>
      <p:pic>
        <p:nvPicPr>
          <p:cNvPr id="6" name="Picture 5">
            <a:extLst>
              <a:ext uri="{FF2B5EF4-FFF2-40B4-BE49-F238E27FC236}">
                <a16:creationId xmlns:a16="http://schemas.microsoft.com/office/drawing/2014/main" xmlns="" id="{77DDAA26-BC20-496B-AF21-914B2A93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2216"/>
            <a:ext cx="4572000" cy="2185147"/>
          </a:xfrm>
          <a:prstGeom prst="rect">
            <a:avLst/>
          </a:prstGeom>
        </p:spPr>
      </p:pic>
      <p:pic>
        <p:nvPicPr>
          <p:cNvPr id="8" name="Picture 7">
            <a:extLst>
              <a:ext uri="{FF2B5EF4-FFF2-40B4-BE49-F238E27FC236}">
                <a16:creationId xmlns:a16="http://schemas.microsoft.com/office/drawing/2014/main" xmlns="" id="{2AAC9741-1FCC-4416-A6D6-FB54AF733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802216"/>
            <a:ext cx="4572000" cy="2185147"/>
          </a:xfrm>
          <a:prstGeom prst="rect">
            <a:avLst/>
          </a:prstGeom>
        </p:spPr>
      </p:pic>
      <p:pic>
        <p:nvPicPr>
          <p:cNvPr id="10" name="Picture 9">
            <a:extLst>
              <a:ext uri="{FF2B5EF4-FFF2-40B4-BE49-F238E27FC236}">
                <a16:creationId xmlns:a16="http://schemas.microsoft.com/office/drawing/2014/main" xmlns="" id="{E9818B5A-5507-462B-900F-70880AC44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5449"/>
            <a:ext cx="4572000" cy="2185147"/>
          </a:xfrm>
          <a:prstGeom prst="rect">
            <a:avLst/>
          </a:prstGeom>
        </p:spPr>
      </p:pic>
      <p:pic>
        <p:nvPicPr>
          <p:cNvPr id="12" name="Picture 11">
            <a:extLst>
              <a:ext uri="{FF2B5EF4-FFF2-40B4-BE49-F238E27FC236}">
                <a16:creationId xmlns:a16="http://schemas.microsoft.com/office/drawing/2014/main" xmlns="" id="{FAF7EA43-30A2-484E-ABD8-CEB2141E1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65449"/>
            <a:ext cx="4572000" cy="2185147"/>
          </a:xfrm>
          <a:prstGeom prst="rect">
            <a:avLst/>
          </a:prstGeom>
        </p:spPr>
      </p:pic>
      <p:sp>
        <p:nvSpPr>
          <p:cNvPr id="13" name="TextBox 12">
            <a:extLst>
              <a:ext uri="{FF2B5EF4-FFF2-40B4-BE49-F238E27FC236}">
                <a16:creationId xmlns:a16="http://schemas.microsoft.com/office/drawing/2014/main" xmlns="" id="{86AF1B7C-7DE4-4897-8DDC-57DEF39A70C3}"/>
              </a:ext>
            </a:extLst>
          </p:cNvPr>
          <p:cNvSpPr txBox="1"/>
          <p:nvPr/>
        </p:nvSpPr>
        <p:spPr>
          <a:xfrm>
            <a:off x="412519" y="5380086"/>
            <a:ext cx="4750403" cy="646331"/>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IL1b, IL6 in tissue and plasma</a:t>
            </a:r>
          </a:p>
        </p:txBody>
      </p:sp>
    </p:spTree>
    <p:extLst>
      <p:ext uri="{BB962C8B-B14F-4D97-AF65-F5344CB8AC3E}">
        <p14:creationId xmlns:p14="http://schemas.microsoft.com/office/powerpoint/2010/main" val="1269919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D19724-9314-43F2-B774-464EC78A379B}"/>
              </a:ext>
            </a:extLst>
          </p:cNvPr>
          <p:cNvSpPr>
            <a:spLocks noGrp="1"/>
          </p:cNvSpPr>
          <p:nvPr>
            <p:ph type="title"/>
          </p:nvPr>
        </p:nvSpPr>
        <p:spPr/>
        <p:txBody>
          <a:bodyPr>
            <a:normAutofit fontScale="90000"/>
          </a:bodyPr>
          <a:lstStyle/>
          <a:p>
            <a:r>
              <a:rPr lang="en-US" dirty="0"/>
              <a:t>Response in cytokine/chemokine concentrations</a:t>
            </a:r>
            <a:endParaRPr lang="ru-RU" dirty="0"/>
          </a:p>
        </p:txBody>
      </p:sp>
      <p:sp>
        <p:nvSpPr>
          <p:cNvPr id="3" name="Slide Number Placeholder 2">
            <a:extLst>
              <a:ext uri="{FF2B5EF4-FFF2-40B4-BE49-F238E27FC236}">
                <a16:creationId xmlns:a16="http://schemas.microsoft.com/office/drawing/2014/main" xmlns="" id="{F03A11DC-E0D9-4596-944D-C072050F007E}"/>
              </a:ext>
            </a:extLst>
          </p:cNvPr>
          <p:cNvSpPr>
            <a:spLocks noGrp="1"/>
          </p:cNvSpPr>
          <p:nvPr>
            <p:ph type="sldNum" sz="quarter" idx="12"/>
          </p:nvPr>
        </p:nvSpPr>
        <p:spPr/>
        <p:txBody>
          <a:bodyPr/>
          <a:lstStyle/>
          <a:p>
            <a:fld id="{8D0E1ED9-1B5C-4060-9004-48CB920062D4}" type="slidenum">
              <a:rPr lang="ru-RU" smtClean="0"/>
              <a:pPr/>
              <a:t>79</a:t>
            </a:fld>
            <a:endParaRPr lang="ru-RU"/>
          </a:p>
        </p:txBody>
      </p:sp>
      <p:pic>
        <p:nvPicPr>
          <p:cNvPr id="5" name="Picture 4">
            <a:extLst>
              <a:ext uri="{FF2B5EF4-FFF2-40B4-BE49-F238E27FC236}">
                <a16:creationId xmlns:a16="http://schemas.microsoft.com/office/drawing/2014/main" xmlns="" id="{5595CAA2-270C-4F36-8FBC-266566480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6"/>
            <a:ext cx="4572000" cy="2185147"/>
          </a:xfrm>
          <a:prstGeom prst="rect">
            <a:avLst/>
          </a:prstGeom>
        </p:spPr>
      </p:pic>
      <p:pic>
        <p:nvPicPr>
          <p:cNvPr id="9" name="Picture 8">
            <a:extLst>
              <a:ext uri="{FF2B5EF4-FFF2-40B4-BE49-F238E27FC236}">
                <a16:creationId xmlns:a16="http://schemas.microsoft.com/office/drawing/2014/main" xmlns="" id="{5FF43980-D827-4B58-9A5D-C2F75197E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0" cy="2185147"/>
          </a:xfrm>
          <a:prstGeom prst="rect">
            <a:avLst/>
          </a:prstGeom>
        </p:spPr>
      </p:pic>
      <p:pic>
        <p:nvPicPr>
          <p:cNvPr id="15" name="Picture 14">
            <a:extLst>
              <a:ext uri="{FF2B5EF4-FFF2-40B4-BE49-F238E27FC236}">
                <a16:creationId xmlns:a16="http://schemas.microsoft.com/office/drawing/2014/main" xmlns="" id="{1C279B04-73DD-43D3-B057-A0D6D663F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33624"/>
            <a:ext cx="4572000" cy="2185147"/>
          </a:xfrm>
          <a:prstGeom prst="rect">
            <a:avLst/>
          </a:prstGeom>
        </p:spPr>
      </p:pic>
      <p:pic>
        <p:nvPicPr>
          <p:cNvPr id="17" name="Picture 16">
            <a:extLst>
              <a:ext uri="{FF2B5EF4-FFF2-40B4-BE49-F238E27FC236}">
                <a16:creationId xmlns:a16="http://schemas.microsoft.com/office/drawing/2014/main" xmlns="" id="{82368B8D-823E-4B8C-88CD-FA3DC5924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33624"/>
            <a:ext cx="4572000" cy="2185147"/>
          </a:xfrm>
          <a:prstGeom prst="rect">
            <a:avLst/>
          </a:prstGeom>
        </p:spPr>
      </p:pic>
      <p:sp>
        <p:nvSpPr>
          <p:cNvPr id="18" name="TextBox 17">
            <a:extLst>
              <a:ext uri="{FF2B5EF4-FFF2-40B4-BE49-F238E27FC236}">
                <a16:creationId xmlns:a16="http://schemas.microsoft.com/office/drawing/2014/main" xmlns="" id="{7B327464-92F1-4044-B665-41A9D87B6A54}"/>
              </a:ext>
            </a:extLst>
          </p:cNvPr>
          <p:cNvSpPr txBox="1"/>
          <p:nvPr/>
        </p:nvSpPr>
        <p:spPr>
          <a:xfrm>
            <a:off x="412519" y="5314769"/>
            <a:ext cx="4750403" cy="923330"/>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a:t>
            </a:r>
            <a:r>
              <a:rPr lang="en-US" dirty="0" err="1"/>
              <a:t>TNFa_ts</a:t>
            </a:r>
            <a:r>
              <a:rPr lang="en-US" dirty="0"/>
              <a:t> and CXCL10_ts</a:t>
            </a:r>
          </a:p>
          <a:p>
            <a:pPr marL="285750" indent="-285750">
              <a:buFontTx/>
              <a:buChar char="-"/>
            </a:pPr>
            <a:r>
              <a:rPr lang="en-US" dirty="0"/>
              <a:t>Decrease in IL10_ts and </a:t>
            </a:r>
            <a:r>
              <a:rPr lang="en-US" dirty="0" err="1"/>
              <a:t>TGFb_ts</a:t>
            </a:r>
            <a:endParaRPr lang="ru-RU" dirty="0"/>
          </a:p>
        </p:txBody>
      </p:sp>
    </p:spTree>
    <p:extLst>
      <p:ext uri="{BB962C8B-B14F-4D97-AF65-F5344CB8AC3E}">
        <p14:creationId xmlns:p14="http://schemas.microsoft.com/office/powerpoint/2010/main" val="2593150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a:t>
            </a:fld>
            <a:endParaRPr lang="ru-RU"/>
          </a:p>
        </p:txBody>
      </p:sp>
      <p:sp>
        <p:nvSpPr>
          <p:cNvPr id="128" name="TextBox 127">
            <a:extLst>
              <a:ext uri="{FF2B5EF4-FFF2-40B4-BE49-F238E27FC236}">
                <a16:creationId xmlns:a16="http://schemas.microsoft.com/office/drawing/2014/main" xmlns="" id="{AFE29F9C-61AB-4C01-8132-DFD0D0C4C47D}"/>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xmlns="" id="{A786A50E-E969-4DB8-BBC0-A10E1E9BCD26}"/>
              </a:ext>
            </a:extLst>
          </p:cNvPr>
          <p:cNvGrpSpPr/>
          <p:nvPr/>
        </p:nvGrpSpPr>
        <p:grpSpPr>
          <a:xfrm>
            <a:off x="91624" y="933061"/>
            <a:ext cx="9002805" cy="5487410"/>
            <a:chOff x="91624" y="933061"/>
            <a:chExt cx="9002805" cy="5487410"/>
          </a:xfrm>
        </p:grpSpPr>
        <p:sp>
          <p:nvSpPr>
            <p:cNvPr id="4" name="Rectangle: Rounded Corners 3">
              <a:extLst>
                <a:ext uri="{FF2B5EF4-FFF2-40B4-BE49-F238E27FC236}">
                  <a16:creationId xmlns:a16="http://schemas.microsoft.com/office/drawing/2014/main" xmlns=""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xmlns=""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xmlns=""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xmlns=""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xmlns=""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xmlns=""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xmlns=""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xmlns=""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xmlns=""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xmlns=""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xmlns=""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xmlns=""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xmlns=""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xmlns=""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xmlns=""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xmlns=""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xmlns=""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xmlns=""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xmlns=""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xmlns=""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xmlns=""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xmlns=""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xmlns=""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xmlns=""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xmlns=""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xmlns=""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xmlns=""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xmlns=""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xmlns=""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xmlns=""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xmlns=""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xmlns=""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xmlns=""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xmlns=""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xmlns=""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xmlns=""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xmlns=""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xmlns=""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xmlns=""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xmlns=""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xmlns=""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xmlns=""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xmlns=""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xmlns=""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xmlns=""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xmlns=""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xmlns=""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xmlns=""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xmlns=""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xmlns=""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xmlns=""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xmlns=""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xmlns=""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xmlns=""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xmlns=""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xmlns=""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xmlns=""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xmlns=""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xmlns=""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xmlns=""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xmlns=""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xmlns=""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xmlns=""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xmlns=""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xmlns=""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xmlns=""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xmlns=""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xmlns="" id="{2E8E603F-BD81-4B56-93E8-79DCF83D0D63}"/>
                </a:ext>
              </a:extLst>
            </p:cNvPr>
            <p:cNvCxnSpPr>
              <a:cxnSpLocks/>
            </p:cNvCxnSpPr>
            <p:nvPr/>
          </p:nvCxnSpPr>
          <p:spPr>
            <a:xfrm flipH="1" flipV="1">
              <a:off x="394276" y="2547644"/>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xmlns=""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85DB5895-2E40-46F8-88B2-43B3EA1456E6}"/>
                </a:ext>
              </a:extLst>
            </p:cNvPr>
            <p:cNvCxnSpPr>
              <a:cxnSpLocks/>
            </p:cNvCxnSpPr>
            <p:nvPr/>
          </p:nvCxnSpPr>
          <p:spPr>
            <a:xfrm flipH="1" flipV="1">
              <a:off x="3430188" y="2515888"/>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90A4CD40-8101-43B1-8911-F98D8BD1E395}"/>
                </a:ext>
              </a:extLst>
            </p:cNvPr>
            <p:cNvCxnSpPr>
              <a:cxnSpLocks/>
            </p:cNvCxnSpPr>
            <p:nvPr/>
          </p:nvCxnSpPr>
          <p:spPr>
            <a:xfrm flipH="1" flipV="1">
              <a:off x="6377634" y="2505144"/>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xmlns=""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xmlns=""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xmlns=""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xmlns=""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xmlns=""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xmlns=""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xmlns=""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xmlns=""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xmlns=""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xmlns=""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cxnSp>
          <p:nvCxnSpPr>
            <p:cNvPr id="108" name="Straight Connector 107">
              <a:extLst>
                <a:ext uri="{FF2B5EF4-FFF2-40B4-BE49-F238E27FC236}">
                  <a16:creationId xmlns:a16="http://schemas.microsoft.com/office/drawing/2014/main" xmlns="" id="{F25ED818-33CD-4808-998D-24993706414F}"/>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xmlns="" id="{462ACB80-E533-4E55-A944-5BF5831CC13B}"/>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10" name="Straight Connector 109">
              <a:extLst>
                <a:ext uri="{FF2B5EF4-FFF2-40B4-BE49-F238E27FC236}">
                  <a16:creationId xmlns:a16="http://schemas.microsoft.com/office/drawing/2014/main" xmlns="" id="{3FC50A4E-0347-4E65-A6A6-D82789AB885E}"/>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xmlns="" id="{D161AB14-E16F-4AFA-AFB1-C4031BF21066}"/>
                </a:ext>
              </a:extLst>
            </p:cNvPr>
            <p:cNvPicPr>
              <a:picLocks noChangeAspect="1"/>
            </p:cNvPicPr>
            <p:nvPr/>
          </p:nvPicPr>
          <p:blipFill>
            <a:blip r:embed="rId3"/>
            <a:stretch>
              <a:fillRect/>
            </a:stretch>
          </p:blipFill>
          <p:spPr>
            <a:xfrm>
              <a:off x="5894624" y="3446735"/>
              <a:ext cx="300328" cy="352559"/>
            </a:xfrm>
            <a:prstGeom prst="rect">
              <a:avLst/>
            </a:prstGeom>
          </p:spPr>
        </p:pic>
        <p:sp>
          <p:nvSpPr>
            <p:cNvPr id="129" name="TextBox 128">
              <a:extLst>
                <a:ext uri="{FF2B5EF4-FFF2-40B4-BE49-F238E27FC236}">
                  <a16:creationId xmlns:a16="http://schemas.microsoft.com/office/drawing/2014/main" xmlns="" id="{70EDB507-880D-4FB4-B69F-531321CE4466}"/>
                </a:ext>
              </a:extLst>
            </p:cNvPr>
            <p:cNvSpPr txBox="1"/>
            <p:nvPr/>
          </p:nvSpPr>
          <p:spPr>
            <a:xfrm>
              <a:off x="8205553" y="612166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sp>
          <p:nvSpPr>
            <p:cNvPr id="130" name="TextBox 129">
              <a:extLst>
                <a:ext uri="{FF2B5EF4-FFF2-40B4-BE49-F238E27FC236}">
                  <a16:creationId xmlns:a16="http://schemas.microsoft.com/office/drawing/2014/main" xmlns="" id="{4CC91CE9-38BA-4854-8CBE-E26BC571997E}"/>
                </a:ext>
              </a:extLst>
            </p:cNvPr>
            <p:cNvSpPr txBox="1"/>
            <p:nvPr/>
          </p:nvSpPr>
          <p:spPr>
            <a:xfrm>
              <a:off x="8158067" y="5834746"/>
              <a:ext cx="567912" cy="307777"/>
            </a:xfrm>
            <a:prstGeom prst="rect">
              <a:avLst/>
            </a:prstGeom>
            <a:noFill/>
          </p:spPr>
          <p:txBody>
            <a:bodyPr wrap="none" rtlCol="0">
              <a:spAutoFit/>
            </a:bodyPr>
            <a:lstStyle/>
            <a:p>
              <a:r>
                <a:rPr lang="en-US" sz="1400" dirty="0"/>
                <a:t>COV</a:t>
              </a:r>
              <a:endParaRPr lang="ru-RU" sz="1400" dirty="0"/>
            </a:p>
          </p:txBody>
        </p:sp>
      </p:grpSp>
    </p:spTree>
    <p:extLst>
      <p:ext uri="{BB962C8B-B14F-4D97-AF65-F5344CB8AC3E}">
        <p14:creationId xmlns:p14="http://schemas.microsoft.com/office/powerpoint/2010/main" val="36901251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49F058-B5C7-4E07-8C2B-72E1BF19B68C}"/>
              </a:ext>
            </a:extLst>
          </p:cNvPr>
          <p:cNvSpPr>
            <a:spLocks noGrp="1"/>
          </p:cNvSpPr>
          <p:nvPr>
            <p:ph type="title"/>
          </p:nvPr>
        </p:nvSpPr>
        <p:spPr/>
        <p:txBody>
          <a:bodyPr/>
          <a:lstStyle/>
          <a:p>
            <a:r>
              <a:rPr lang="en-US" dirty="0"/>
              <a:t>Ag dose dependence</a:t>
            </a:r>
            <a:endParaRPr lang="ru-RU" dirty="0"/>
          </a:p>
        </p:txBody>
      </p:sp>
      <p:sp>
        <p:nvSpPr>
          <p:cNvPr id="3" name="Slide Number Placeholder 2">
            <a:extLst>
              <a:ext uri="{FF2B5EF4-FFF2-40B4-BE49-F238E27FC236}">
                <a16:creationId xmlns:a16="http://schemas.microsoft.com/office/drawing/2014/main" xmlns="" id="{3AE90290-B1C8-4537-8EED-EB547BCD9BFF}"/>
              </a:ext>
            </a:extLst>
          </p:cNvPr>
          <p:cNvSpPr>
            <a:spLocks noGrp="1"/>
          </p:cNvSpPr>
          <p:nvPr>
            <p:ph type="sldNum" sz="quarter" idx="12"/>
          </p:nvPr>
        </p:nvSpPr>
        <p:spPr/>
        <p:txBody>
          <a:bodyPr/>
          <a:lstStyle/>
          <a:p>
            <a:fld id="{8D0E1ED9-1B5C-4060-9004-48CB920062D4}" type="slidenum">
              <a:rPr lang="ru-RU" smtClean="0"/>
              <a:pPr/>
              <a:t>80</a:t>
            </a:fld>
            <a:endParaRPr lang="ru-RU"/>
          </a:p>
        </p:txBody>
      </p:sp>
      <p:graphicFrame>
        <p:nvGraphicFramePr>
          <p:cNvPr id="5" name="Chart 4">
            <a:extLst>
              <a:ext uri="{FF2B5EF4-FFF2-40B4-BE49-F238E27FC236}">
                <a16:creationId xmlns:a16="http://schemas.microsoft.com/office/drawing/2014/main" xmlns="" id="{59CC3D37-28BE-4285-A92A-8155EBCFA887}"/>
              </a:ext>
            </a:extLst>
          </p:cNvPr>
          <p:cNvGraphicFramePr>
            <a:graphicFrameLocks/>
          </p:cNvGraphicFramePr>
          <p:nvPr>
            <p:extLst>
              <p:ext uri="{D42A27DB-BD31-4B8C-83A1-F6EECF244321}">
                <p14:modId xmlns:p14="http://schemas.microsoft.com/office/powerpoint/2010/main" val="2335389479"/>
              </p:ext>
            </p:extLst>
          </p:nvPr>
        </p:nvGraphicFramePr>
        <p:xfrm>
          <a:off x="2202024" y="694203"/>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xmlns="" id="{BD97E10E-E513-4722-B1D4-9FB0445928D2}"/>
              </a:ext>
            </a:extLst>
          </p:cNvPr>
          <p:cNvGraphicFramePr>
            <a:graphicFrameLocks/>
          </p:cNvGraphicFramePr>
          <p:nvPr>
            <p:extLst>
              <p:ext uri="{D42A27DB-BD31-4B8C-83A1-F6EECF244321}">
                <p14:modId xmlns:p14="http://schemas.microsoft.com/office/powerpoint/2010/main" val="2702235754"/>
              </p:ext>
            </p:extLst>
          </p:nvPr>
        </p:nvGraphicFramePr>
        <p:xfrm>
          <a:off x="1526673" y="3671874"/>
          <a:ext cx="651986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3118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409FCD-A934-497E-8A5A-D566EBF17CDC}"/>
              </a:ext>
            </a:extLst>
          </p:cNvPr>
          <p:cNvSpPr>
            <a:spLocks noGrp="1"/>
          </p:cNvSpPr>
          <p:nvPr>
            <p:ph type="title"/>
          </p:nvPr>
        </p:nvSpPr>
        <p:spPr/>
        <p:txBody>
          <a:bodyPr>
            <a:normAutofit/>
          </a:bodyPr>
          <a:lstStyle/>
          <a:p>
            <a:r>
              <a:rPr lang="en-US" sz="2800" dirty="0"/>
              <a:t>Commit date: 20.07.12/20.07.19</a:t>
            </a:r>
            <a:br>
              <a:rPr lang="en-US" sz="2800" dirty="0"/>
            </a:br>
            <a:r>
              <a:rPr lang="en-US" sz="2800" dirty="0"/>
              <a:t/>
            </a:r>
            <a:br>
              <a:rPr lang="en-US" sz="2800" dirty="0"/>
            </a:br>
            <a:r>
              <a:rPr lang="en-US" sz="2800" dirty="0"/>
              <a:t>Commit name: updated version (VL_v0.1.3) of SARS-CoV-2 viral dynamics model </a:t>
            </a:r>
            <a:endParaRPr lang="ru-RU" sz="2800" dirty="0"/>
          </a:p>
        </p:txBody>
      </p:sp>
      <p:sp>
        <p:nvSpPr>
          <p:cNvPr id="3" name="Text Placeholder 2">
            <a:extLst>
              <a:ext uri="{FF2B5EF4-FFF2-40B4-BE49-F238E27FC236}">
                <a16:creationId xmlns:a16="http://schemas.microsoft.com/office/drawing/2014/main" xmlns="" id="{C33FC260-48D1-4607-9B82-D2CD2E577DB2}"/>
              </a:ext>
            </a:extLst>
          </p:cNvPr>
          <p:cNvSpPr>
            <a:spLocks noGrp="1"/>
          </p:cNvSpPr>
          <p:nvPr>
            <p:ph type="body" idx="1"/>
          </p:nvPr>
        </p:nvSpPr>
        <p:spPr>
          <a:xfrm>
            <a:off x="623888" y="3962931"/>
            <a:ext cx="7886700" cy="2302402"/>
          </a:xfrm>
        </p:spPr>
        <p:txBody>
          <a:bodyPr>
            <a:normAutofit/>
          </a:bodyPr>
          <a:lstStyle/>
          <a:p>
            <a:r>
              <a:rPr lang="en-US" sz="1400" dirty="0"/>
              <a:t>Aims: </a:t>
            </a:r>
          </a:p>
          <a:p>
            <a:pPr marL="342900" indent="-342900">
              <a:buFont typeface="Arial" panose="020B0604020202020204" pitchFamily="34" charset="0"/>
              <a:buChar char="•"/>
            </a:pPr>
            <a:r>
              <a:rPr lang="en-US" sz="1400" dirty="0"/>
              <a:t>To correct errors in units</a:t>
            </a:r>
          </a:p>
          <a:p>
            <a:pPr marL="342900" indent="-342900">
              <a:buFont typeface="Arial" panose="020B0604020202020204" pitchFamily="34" charset="0"/>
              <a:buChar char="•"/>
            </a:pPr>
            <a:r>
              <a:rPr lang="en-US" sz="1400" dirty="0"/>
              <a:t>To change expressions for Emax like functions in order to avoid exponentiation of</a:t>
            </a:r>
            <a:r>
              <a:rPr lang="ru-RU" sz="1400" dirty="0"/>
              <a:t> </a:t>
            </a:r>
            <a:r>
              <a:rPr lang="en-US" sz="1400" dirty="0"/>
              <a:t>dimensional variables </a:t>
            </a:r>
          </a:p>
          <a:p>
            <a:pPr marL="342900" indent="-342900">
              <a:buFont typeface="Arial" panose="020B0604020202020204" pitchFamily="34" charset="0"/>
              <a:buChar char="•"/>
            </a:pPr>
            <a:r>
              <a:rPr lang="en-US" sz="1400" dirty="0"/>
              <a:t>To correct error in readout function describing number of virus copies in 1 mL of sputum</a:t>
            </a:r>
          </a:p>
          <a:p>
            <a:pPr marL="342900" indent="-342900">
              <a:buFont typeface="Arial" panose="020B0604020202020204" pitchFamily="34" charset="0"/>
              <a:buChar char="•"/>
            </a:pPr>
            <a:r>
              <a:rPr lang="en-US" sz="1400" dirty="0"/>
              <a:t>To refit  experimental data describing clinically measured viral  load dynamics in sputum</a:t>
            </a:r>
          </a:p>
          <a:p>
            <a:pPr marL="342900" indent="-342900">
              <a:buFont typeface="Arial" panose="020B0604020202020204" pitchFamily="34" charset="0"/>
              <a:buChar char="•"/>
            </a:pPr>
            <a:r>
              <a:rPr lang="en-US" sz="1400" dirty="0"/>
              <a:t>To perform key simulations with the updated model</a:t>
            </a:r>
            <a:endParaRPr lang="ru-RU" sz="1400" dirty="0"/>
          </a:p>
        </p:txBody>
      </p:sp>
      <p:sp>
        <p:nvSpPr>
          <p:cNvPr id="4" name="Slide Number Placeholder 3">
            <a:extLst>
              <a:ext uri="{FF2B5EF4-FFF2-40B4-BE49-F238E27FC236}">
                <a16:creationId xmlns:a16="http://schemas.microsoft.com/office/drawing/2014/main" xmlns="" id="{B5E3C9EE-DEA7-4EF1-8145-1DF3D9BCBA61}"/>
              </a:ext>
            </a:extLst>
          </p:cNvPr>
          <p:cNvSpPr>
            <a:spLocks noGrp="1"/>
          </p:cNvSpPr>
          <p:nvPr>
            <p:ph type="sldNum" sz="quarter" idx="12"/>
          </p:nvPr>
        </p:nvSpPr>
        <p:spPr/>
        <p:txBody>
          <a:bodyPr/>
          <a:lstStyle/>
          <a:p>
            <a:fld id="{8D0E1ED9-1B5C-4060-9004-48CB920062D4}" type="slidenum">
              <a:rPr lang="ru-RU" smtClean="0"/>
              <a:pPr/>
              <a:t>81</a:t>
            </a:fld>
            <a:endParaRPr lang="ru-RU"/>
          </a:p>
        </p:txBody>
      </p:sp>
    </p:spTree>
    <p:extLst>
      <p:ext uri="{BB962C8B-B14F-4D97-AF65-F5344CB8AC3E}">
        <p14:creationId xmlns:p14="http://schemas.microsoft.com/office/powerpoint/2010/main" val="2459582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xmlns="" id="{E0F563BC-A4C8-412F-83CC-1FA357AA0C02}"/>
              </a:ext>
            </a:extLst>
          </p:cNvPr>
          <p:cNvSpPr>
            <a:spLocks noGrp="1"/>
          </p:cNvSpPr>
          <p:nvPr>
            <p:ph type="sldNum" sz="quarter" idx="12"/>
          </p:nvPr>
        </p:nvSpPr>
        <p:spPr/>
        <p:txBody>
          <a:bodyPr/>
          <a:lstStyle/>
          <a:p>
            <a:fld id="{8D0E1ED9-1B5C-4060-9004-48CB920062D4}" type="slidenum">
              <a:rPr lang="ru-RU" smtClean="0"/>
              <a:pPr/>
              <a:t>82</a:t>
            </a:fld>
            <a:endParaRPr lang="ru-RU"/>
          </a:p>
        </p:txBody>
      </p:sp>
      <p:sp>
        <p:nvSpPr>
          <p:cNvPr id="4" name="Text Placeholder 3">
            <a:extLst>
              <a:ext uri="{FF2B5EF4-FFF2-40B4-BE49-F238E27FC236}">
                <a16:creationId xmlns:a16="http://schemas.microsoft.com/office/drawing/2014/main" xmlns="" id="{BCCC1A61-E44F-4701-A511-1358A919F4DC}"/>
              </a:ext>
            </a:extLst>
          </p:cNvPr>
          <p:cNvSpPr>
            <a:spLocks noGrp="1"/>
          </p:cNvSpPr>
          <p:nvPr>
            <p:ph type="body" sz="quarter" idx="13"/>
          </p:nvPr>
        </p:nvSpPr>
        <p:spPr/>
        <p:txBody>
          <a:bodyPr>
            <a:normAutofit lnSpcReduction="10000"/>
          </a:bodyPr>
          <a:lstStyle/>
          <a:p>
            <a:r>
              <a:rPr lang="en-US" dirty="0"/>
              <a:t>Version VL_v0.1.2 was compiled in form of symbiology project and was tested for units consistency. Following inconsistencies were found and corrected accordingly: </a:t>
            </a:r>
          </a:p>
          <a:p>
            <a:r>
              <a:rPr lang="en-US" b="1" dirty="0">
                <a:solidFill>
                  <a:srgbClr val="FF0000"/>
                </a:solidFill>
              </a:rPr>
              <a:t>[1]</a:t>
            </a:r>
            <a:r>
              <a:rPr lang="en-US" dirty="0">
                <a:solidFill>
                  <a:srgbClr val="FF0000"/>
                </a:solidFill>
              </a:rPr>
              <a:t> </a:t>
            </a:r>
            <a:r>
              <a:rPr lang="en-US" sz="1200" dirty="0"/>
              <a:t>Reaction: null -&gt; ACE2_pc</a:t>
            </a:r>
            <a:endParaRPr lang="ru-RU" sz="1200" dirty="0"/>
          </a:p>
          <a:p>
            <a:r>
              <a:rPr lang="en-US" sz="1200" dirty="0"/>
              <a:t>Dimensional analysis failed for reaction 'V_syn_ace2_pc'. Reaction rate units should result in dimensions of either concentration/time or substance/time.</a:t>
            </a:r>
            <a:endParaRPr lang="ru-RU" sz="1200" dirty="0"/>
          </a:p>
          <a:p>
            <a:r>
              <a:rPr lang="en-US" sz="1200" dirty="0"/>
              <a:t>V_syn_ace2_pc = </a:t>
            </a:r>
            <a:r>
              <a:rPr lang="en-US" sz="1200" dirty="0" err="1"/>
              <a:t>Vol_pc</a:t>
            </a:r>
            <a:r>
              <a:rPr lang="en-US" sz="1200" dirty="0"/>
              <a:t> * k_syn_ace2_pc * PC      * </a:t>
            </a:r>
            <a:r>
              <a:rPr lang="en-US" sz="1200" dirty="0" err="1"/>
              <a:t>Vol_alv</a:t>
            </a:r>
            <a:r>
              <a:rPr lang="en-US" sz="1200" dirty="0"/>
              <a:t> * </a:t>
            </a:r>
            <a:r>
              <a:rPr lang="en-US" sz="1200" dirty="0" err="1"/>
              <a:t>kcell_to_cell</a:t>
            </a:r>
            <a:endParaRPr lang="ru-RU" sz="1200" dirty="0"/>
          </a:p>
          <a:p>
            <a:r>
              <a:rPr lang="en-US" sz="1200" dirty="0" err="1"/>
              <a:t>pmole</a:t>
            </a:r>
            <a:r>
              <a:rPr lang="en-US" sz="1200" dirty="0"/>
              <a:t>/h =       L/cell * </a:t>
            </a:r>
            <a:r>
              <a:rPr lang="en-US" sz="1200" dirty="0" err="1"/>
              <a:t>pM</a:t>
            </a:r>
            <a:r>
              <a:rPr lang="en-US" sz="1200" dirty="0"/>
              <a:t>/h/cell     * </a:t>
            </a:r>
            <a:r>
              <a:rPr lang="en-US" sz="1200" dirty="0" err="1"/>
              <a:t>kcell</a:t>
            </a:r>
            <a:r>
              <a:rPr lang="en-US" sz="1200" dirty="0"/>
              <a:t>/L * L       * cell/</a:t>
            </a:r>
            <a:r>
              <a:rPr lang="en-US" sz="1200" dirty="0" err="1"/>
              <a:t>kcell</a:t>
            </a:r>
            <a:endParaRPr lang="ru-RU" sz="1200" dirty="0"/>
          </a:p>
          <a:p>
            <a:r>
              <a:rPr lang="en-US" sz="1200" dirty="0" err="1"/>
              <a:t>pmole</a:t>
            </a:r>
            <a:r>
              <a:rPr lang="en-US" sz="1200" dirty="0"/>
              <a:t>/h =       1/cell * </a:t>
            </a:r>
            <a:r>
              <a:rPr lang="en-US" sz="1200" dirty="0" err="1"/>
              <a:t>pmole</a:t>
            </a:r>
            <a:r>
              <a:rPr lang="en-US" sz="1200" dirty="0"/>
              <a:t>/h</a:t>
            </a:r>
            <a:endParaRPr lang="ru-RU" sz="1200" dirty="0"/>
          </a:p>
          <a:p>
            <a:r>
              <a:rPr lang="en-US" sz="1200" dirty="0"/>
              <a:t>? k_syn_ace2_pc = {</a:t>
            </a:r>
            <a:r>
              <a:rPr lang="en-US" sz="1200" dirty="0" err="1"/>
              <a:t>pM</a:t>
            </a:r>
            <a:r>
              <a:rPr lang="en-US" sz="1200" dirty="0"/>
              <a:t>/h}</a:t>
            </a:r>
            <a:endParaRPr lang="ru-RU" sz="1200" dirty="0"/>
          </a:p>
          <a:p>
            <a:r>
              <a:rPr lang="en-US" b="1" dirty="0">
                <a:solidFill>
                  <a:srgbClr val="0000FF"/>
                </a:solidFill>
              </a:rPr>
              <a:t>Way of correction: </a:t>
            </a:r>
            <a:r>
              <a:rPr lang="en-US" sz="1200" dirty="0"/>
              <a:t>Units of k</a:t>
            </a:r>
            <a:r>
              <a:rPr lang="ru-RU" sz="1200" dirty="0"/>
              <a:t>_</a:t>
            </a:r>
            <a:r>
              <a:rPr lang="en-US" sz="1200" dirty="0"/>
              <a:t>syn</a:t>
            </a:r>
            <a:r>
              <a:rPr lang="ru-RU" sz="1200" dirty="0"/>
              <a:t>_</a:t>
            </a:r>
            <a:r>
              <a:rPr lang="en-US" sz="1200" dirty="0"/>
              <a:t>ace</a:t>
            </a:r>
            <a:r>
              <a:rPr lang="ru-RU" sz="1200" dirty="0"/>
              <a:t>2_</a:t>
            </a:r>
            <a:r>
              <a:rPr lang="en-US" sz="1200" dirty="0"/>
              <a:t>pc were changed from</a:t>
            </a:r>
            <a:r>
              <a:rPr lang="ru-RU" sz="1200" dirty="0"/>
              <a:t> { </a:t>
            </a:r>
            <a:r>
              <a:rPr lang="en-US" sz="1200" dirty="0" err="1"/>
              <a:t>pM</a:t>
            </a:r>
            <a:r>
              <a:rPr lang="ru-RU" sz="1200" dirty="0"/>
              <a:t>/</a:t>
            </a:r>
            <a:r>
              <a:rPr lang="en-US" sz="1200" dirty="0"/>
              <a:t>h</a:t>
            </a:r>
            <a:r>
              <a:rPr lang="ru-RU" sz="1200" dirty="0"/>
              <a:t>/</a:t>
            </a:r>
            <a:r>
              <a:rPr lang="en-US" sz="1200" dirty="0"/>
              <a:t>cell</a:t>
            </a:r>
            <a:r>
              <a:rPr lang="ru-RU" sz="1200" dirty="0"/>
              <a:t> } </a:t>
            </a:r>
            <a:r>
              <a:rPr lang="en-US" sz="1200" dirty="0"/>
              <a:t>to</a:t>
            </a:r>
            <a:r>
              <a:rPr lang="ru-RU" sz="1200" dirty="0"/>
              <a:t> { </a:t>
            </a:r>
            <a:r>
              <a:rPr lang="en-US" sz="1200" dirty="0" err="1"/>
              <a:t>pM</a:t>
            </a:r>
            <a:r>
              <a:rPr lang="ru-RU" sz="1200" dirty="0"/>
              <a:t>/</a:t>
            </a:r>
            <a:r>
              <a:rPr lang="en-US" sz="1200" dirty="0"/>
              <a:t>h</a:t>
            </a:r>
            <a:r>
              <a:rPr lang="ru-RU" sz="1200" dirty="0"/>
              <a:t> }</a:t>
            </a:r>
          </a:p>
          <a:p>
            <a:endParaRPr lang="ru-RU" sz="1200" dirty="0"/>
          </a:p>
          <a:p>
            <a:r>
              <a:rPr lang="en-US" b="1" dirty="0">
                <a:solidFill>
                  <a:srgbClr val="FF0000"/>
                </a:solidFill>
              </a:rPr>
              <a:t>[2] </a:t>
            </a:r>
            <a:r>
              <a:rPr lang="en-US" sz="1300" dirty="0" err="1"/>
              <a:t>k_tran_pc_ipc</a:t>
            </a:r>
            <a:r>
              <a:rPr lang="en-US" sz="1300" dirty="0"/>
              <a:t> = </a:t>
            </a:r>
            <a:r>
              <a:rPr lang="en-US" sz="1300" dirty="0" err="1"/>
              <a:t>kbase_tran_pc_ipc</a:t>
            </a:r>
            <a:r>
              <a:rPr lang="en-US" sz="1300" dirty="0"/>
              <a:t> * COV_ACE2_pc</a:t>
            </a:r>
            <a:endParaRPr lang="ru-RU" sz="1300" dirty="0"/>
          </a:p>
          <a:p>
            <a:r>
              <a:rPr lang="en-US" sz="1300" dirty="0"/>
              <a:t>Rule</a:t>
            </a:r>
            <a:endParaRPr lang="ru-RU" sz="1300" dirty="0"/>
          </a:p>
          <a:p>
            <a:r>
              <a:rPr lang="en-US" sz="1300" dirty="0"/>
              <a:t>Dimensional analysis failed for assignment rule '</a:t>
            </a:r>
            <a:r>
              <a:rPr lang="en-US" sz="1300" dirty="0" err="1"/>
              <a:t>k_tran_pc_ipc</a:t>
            </a:r>
            <a:r>
              <a:rPr lang="en-US" sz="1300" dirty="0"/>
              <a:t> = </a:t>
            </a:r>
            <a:r>
              <a:rPr lang="en-US" sz="1300" dirty="0" err="1"/>
              <a:t>kbase_tran_pc_ipc</a:t>
            </a:r>
            <a:r>
              <a:rPr lang="en-US" sz="1300" dirty="0"/>
              <a:t> * COV_ACE2_pc'. The units of the left- and right-hand sides of the assignment must agree.</a:t>
            </a:r>
            <a:endParaRPr lang="ru-RU" sz="1300" dirty="0"/>
          </a:p>
          <a:p>
            <a:r>
              <a:rPr lang="en-US" sz="1300" dirty="0" err="1"/>
              <a:t>k_tran_pc_ipc</a:t>
            </a:r>
            <a:r>
              <a:rPr lang="en-US" sz="1300" dirty="0"/>
              <a:t> = </a:t>
            </a:r>
            <a:r>
              <a:rPr lang="en-US" sz="1300" dirty="0" err="1"/>
              <a:t>kbase_tran_pc_ipc</a:t>
            </a:r>
            <a:r>
              <a:rPr lang="en-US" sz="1300" dirty="0"/>
              <a:t> * COV_ACE2_pc</a:t>
            </a:r>
            <a:endParaRPr lang="ru-RU" sz="1300" dirty="0"/>
          </a:p>
          <a:p>
            <a:r>
              <a:rPr lang="en-US" sz="1300" dirty="0"/>
              <a:t>1/h =           1/</a:t>
            </a:r>
            <a:r>
              <a:rPr lang="en-US" sz="1300" dirty="0" err="1"/>
              <a:t>pM</a:t>
            </a:r>
            <a:r>
              <a:rPr lang="en-US" sz="1300" dirty="0"/>
              <a:t>/h            * </a:t>
            </a:r>
            <a:r>
              <a:rPr lang="en-US" sz="1300" dirty="0" err="1"/>
              <a:t>pmole</a:t>
            </a:r>
            <a:endParaRPr lang="ru-RU" sz="1300" dirty="0"/>
          </a:p>
          <a:p>
            <a:r>
              <a:rPr lang="en-US" sz="1300" dirty="0"/>
              <a:t>? </a:t>
            </a:r>
            <a:r>
              <a:rPr lang="en-US" sz="1300" dirty="0" err="1"/>
              <a:t>kbase_tran_pc_ipc</a:t>
            </a:r>
            <a:r>
              <a:rPr lang="en-US" sz="1300" dirty="0"/>
              <a:t> = {1/</a:t>
            </a:r>
            <a:r>
              <a:rPr lang="en-US" sz="1300" dirty="0" err="1"/>
              <a:t>pmole</a:t>
            </a:r>
            <a:r>
              <a:rPr lang="en-US" sz="1300" dirty="0"/>
              <a:t>/h}</a:t>
            </a:r>
            <a:endParaRPr lang="ru-RU" sz="1300" dirty="0"/>
          </a:p>
          <a:p>
            <a:r>
              <a:rPr lang="en-US" b="1" dirty="0">
                <a:solidFill>
                  <a:srgbClr val="0000FF"/>
                </a:solidFill>
              </a:rPr>
              <a:t>Way of correction: </a:t>
            </a:r>
            <a:r>
              <a:rPr lang="en-US" sz="1200" dirty="0"/>
              <a:t>Units of </a:t>
            </a:r>
            <a:r>
              <a:rPr lang="en-US" sz="1200" dirty="0" err="1"/>
              <a:t>kbase</a:t>
            </a:r>
            <a:r>
              <a:rPr lang="ru-RU" sz="1200" dirty="0"/>
              <a:t>_</a:t>
            </a:r>
            <a:r>
              <a:rPr lang="en-US" sz="1200" dirty="0" err="1"/>
              <a:t>tran</a:t>
            </a:r>
            <a:r>
              <a:rPr lang="ru-RU" sz="1200" dirty="0"/>
              <a:t>_</a:t>
            </a:r>
            <a:r>
              <a:rPr lang="en-US" sz="1200" dirty="0"/>
              <a:t>pc</a:t>
            </a:r>
            <a:r>
              <a:rPr lang="ru-RU" sz="1200" dirty="0"/>
              <a:t>_</a:t>
            </a:r>
            <a:r>
              <a:rPr lang="en-US" sz="1200" dirty="0" err="1"/>
              <a:t>ipc</a:t>
            </a:r>
            <a:r>
              <a:rPr lang="en-US" sz="1200" dirty="0"/>
              <a:t> were changed from</a:t>
            </a:r>
            <a:r>
              <a:rPr lang="ru-RU" sz="1200" dirty="0"/>
              <a:t> { </a:t>
            </a:r>
            <a:r>
              <a:rPr lang="en-US" sz="1200" dirty="0"/>
              <a:t>1/</a:t>
            </a:r>
            <a:r>
              <a:rPr lang="en-US" sz="1200" dirty="0" err="1"/>
              <a:t>pM</a:t>
            </a:r>
            <a:r>
              <a:rPr lang="ru-RU" sz="1200" dirty="0"/>
              <a:t>/</a:t>
            </a:r>
            <a:r>
              <a:rPr lang="en-US" sz="1200" dirty="0"/>
              <a:t>h</a:t>
            </a:r>
            <a:r>
              <a:rPr lang="ru-RU" sz="1200" dirty="0"/>
              <a:t> } </a:t>
            </a:r>
            <a:r>
              <a:rPr lang="en-US" sz="1200" dirty="0"/>
              <a:t>to</a:t>
            </a:r>
            <a:r>
              <a:rPr lang="ru-RU" sz="1200" dirty="0"/>
              <a:t> { </a:t>
            </a:r>
            <a:r>
              <a:rPr lang="en-US" sz="1200" dirty="0"/>
              <a:t>1/</a:t>
            </a:r>
            <a:r>
              <a:rPr lang="en-US" sz="1200" dirty="0" err="1"/>
              <a:t>pmole</a:t>
            </a:r>
            <a:r>
              <a:rPr lang="ru-RU" sz="1200" dirty="0"/>
              <a:t>/</a:t>
            </a:r>
            <a:r>
              <a:rPr lang="en-US" sz="1200" dirty="0"/>
              <a:t>h</a:t>
            </a:r>
            <a:r>
              <a:rPr lang="ru-RU" sz="1200" dirty="0"/>
              <a:t> }</a:t>
            </a:r>
          </a:p>
          <a:p>
            <a:endParaRPr lang="ru-RU" sz="1200" dirty="0"/>
          </a:p>
          <a:p>
            <a:endParaRPr lang="ru-RU" sz="1200" dirty="0"/>
          </a:p>
        </p:txBody>
      </p:sp>
    </p:spTree>
    <p:extLst>
      <p:ext uri="{BB962C8B-B14F-4D97-AF65-F5344CB8AC3E}">
        <p14:creationId xmlns:p14="http://schemas.microsoft.com/office/powerpoint/2010/main" val="2944953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xmlns="" id="{E0F563BC-A4C8-412F-83CC-1FA357AA0C02}"/>
              </a:ext>
            </a:extLst>
          </p:cNvPr>
          <p:cNvSpPr>
            <a:spLocks noGrp="1"/>
          </p:cNvSpPr>
          <p:nvPr>
            <p:ph type="sldNum" sz="quarter" idx="12"/>
          </p:nvPr>
        </p:nvSpPr>
        <p:spPr/>
        <p:txBody>
          <a:bodyPr/>
          <a:lstStyle/>
          <a:p>
            <a:fld id="{8D0E1ED9-1B5C-4060-9004-48CB920062D4}" type="slidenum">
              <a:rPr lang="ru-RU" smtClean="0"/>
              <a:pPr/>
              <a:t>83</a:t>
            </a:fld>
            <a:endParaRPr lang="ru-RU"/>
          </a:p>
        </p:txBody>
      </p:sp>
      <p:sp>
        <p:nvSpPr>
          <p:cNvPr id="4" name="Text Placeholder 3">
            <a:extLst>
              <a:ext uri="{FF2B5EF4-FFF2-40B4-BE49-F238E27FC236}">
                <a16:creationId xmlns:a16="http://schemas.microsoft.com/office/drawing/2014/main" xmlns="" id="{BCCC1A61-E44F-4701-A511-1358A919F4DC}"/>
              </a:ext>
            </a:extLst>
          </p:cNvPr>
          <p:cNvSpPr>
            <a:spLocks noGrp="1"/>
          </p:cNvSpPr>
          <p:nvPr>
            <p:ph type="body" sz="quarter" idx="13"/>
          </p:nvPr>
        </p:nvSpPr>
        <p:spPr/>
        <p:txBody>
          <a:bodyPr>
            <a:normAutofit/>
          </a:bodyPr>
          <a:lstStyle/>
          <a:p>
            <a:r>
              <a:rPr lang="en-US" dirty="0"/>
              <a:t>Version VL_v0.1.2 was compiled in form of symbiology project and was tested for units consistency. Following inconsistencies were found and corrected accordingly: </a:t>
            </a:r>
          </a:p>
          <a:p>
            <a:r>
              <a:rPr lang="en-US" b="1" dirty="0">
                <a:solidFill>
                  <a:srgbClr val="FF0000"/>
                </a:solidFill>
              </a:rPr>
              <a:t>[3] </a:t>
            </a:r>
            <a:r>
              <a:rPr lang="en-US" sz="1200" dirty="0" err="1"/>
              <a:t>k_tran_ipc_vpc</a:t>
            </a:r>
            <a:r>
              <a:rPr lang="en-US" sz="1200" dirty="0"/>
              <a:t> = </a:t>
            </a:r>
            <a:r>
              <a:rPr lang="en-US" sz="1200" dirty="0" err="1"/>
              <a:t>kbase_tran_ipc_vpc</a:t>
            </a:r>
            <a:r>
              <a:rPr lang="en-US" sz="1200" dirty="0"/>
              <a:t> * </a:t>
            </a:r>
            <a:r>
              <a:rPr lang="en-US" sz="1200" dirty="0" err="1"/>
              <a:t>COV_ipc</a:t>
            </a:r>
            <a:endParaRPr lang="ru-RU" sz="1200" dirty="0"/>
          </a:p>
          <a:p>
            <a:r>
              <a:rPr lang="en-US" sz="1200" dirty="0"/>
              <a:t>Rule</a:t>
            </a:r>
            <a:endParaRPr lang="ru-RU" sz="1200" dirty="0"/>
          </a:p>
          <a:p>
            <a:r>
              <a:rPr lang="en-US" sz="1200" dirty="0"/>
              <a:t>Dimensional analysis failed for assignment rule '</a:t>
            </a:r>
            <a:r>
              <a:rPr lang="en-US" sz="1200" dirty="0" err="1"/>
              <a:t>k_tran_ipc_vpc</a:t>
            </a:r>
            <a:r>
              <a:rPr lang="en-US" sz="1200" dirty="0"/>
              <a:t> = </a:t>
            </a:r>
            <a:r>
              <a:rPr lang="en-US" sz="1200" dirty="0" err="1"/>
              <a:t>kbase_tran_ipc_vpc</a:t>
            </a:r>
            <a:r>
              <a:rPr lang="en-US" sz="1200" dirty="0"/>
              <a:t> * </a:t>
            </a:r>
            <a:r>
              <a:rPr lang="en-US" sz="1200" dirty="0" err="1"/>
              <a:t>COV_ipc</a:t>
            </a:r>
            <a:r>
              <a:rPr lang="en-US" sz="1200" dirty="0"/>
              <a:t>'. The units of the left- and right-hand sides of the assignment must agree.</a:t>
            </a:r>
            <a:endParaRPr lang="ru-RU" sz="1200" dirty="0"/>
          </a:p>
          <a:p>
            <a:r>
              <a:rPr lang="en-US" sz="1200" dirty="0"/>
              <a:t>? </a:t>
            </a:r>
            <a:r>
              <a:rPr lang="en-US" sz="1200" dirty="0" err="1"/>
              <a:t>kbase_tran_ipc_vpc</a:t>
            </a:r>
            <a:r>
              <a:rPr lang="en-US" sz="1200" dirty="0"/>
              <a:t> = {1/</a:t>
            </a:r>
            <a:r>
              <a:rPr lang="en-US" sz="1200" dirty="0" err="1"/>
              <a:t>pmole</a:t>
            </a:r>
            <a:r>
              <a:rPr lang="en-US" sz="1200" dirty="0"/>
              <a:t>/h}</a:t>
            </a:r>
            <a:endParaRPr lang="ru-RU" sz="1200" dirty="0"/>
          </a:p>
          <a:p>
            <a:r>
              <a:rPr lang="en-US" b="1" dirty="0">
                <a:solidFill>
                  <a:srgbClr val="0000FF"/>
                </a:solidFill>
              </a:rPr>
              <a:t>Way of correction: </a:t>
            </a:r>
            <a:r>
              <a:rPr lang="en-US" sz="1200" dirty="0"/>
              <a:t>Units of </a:t>
            </a:r>
            <a:r>
              <a:rPr lang="en-US" sz="1200" dirty="0" err="1"/>
              <a:t>kbase</a:t>
            </a:r>
            <a:r>
              <a:rPr lang="ru-RU" sz="1200" dirty="0"/>
              <a:t>_</a:t>
            </a:r>
            <a:r>
              <a:rPr lang="en-US" sz="1200" dirty="0" err="1"/>
              <a:t>tran</a:t>
            </a:r>
            <a:r>
              <a:rPr lang="ru-RU" sz="1200" dirty="0"/>
              <a:t>_</a:t>
            </a:r>
            <a:r>
              <a:rPr lang="en-US" sz="1200" dirty="0" err="1"/>
              <a:t>ipc</a:t>
            </a:r>
            <a:r>
              <a:rPr lang="ru-RU" sz="1200" dirty="0"/>
              <a:t>_</a:t>
            </a:r>
            <a:r>
              <a:rPr lang="en-US" sz="1200" dirty="0" err="1"/>
              <a:t>vpc</a:t>
            </a:r>
            <a:r>
              <a:rPr lang="en-US" sz="1200" dirty="0"/>
              <a:t> were changed from</a:t>
            </a:r>
            <a:r>
              <a:rPr lang="ru-RU" sz="1200" dirty="0"/>
              <a:t> { </a:t>
            </a:r>
            <a:r>
              <a:rPr lang="en-US" sz="1200" dirty="0"/>
              <a:t>1/</a:t>
            </a:r>
            <a:r>
              <a:rPr lang="en-US" sz="1200" dirty="0" err="1"/>
              <a:t>pM</a:t>
            </a:r>
            <a:r>
              <a:rPr lang="ru-RU" sz="1200" dirty="0"/>
              <a:t>/</a:t>
            </a:r>
            <a:r>
              <a:rPr lang="en-US" sz="1200" dirty="0"/>
              <a:t>h</a:t>
            </a:r>
            <a:r>
              <a:rPr lang="ru-RU" sz="1200" dirty="0"/>
              <a:t> } </a:t>
            </a:r>
            <a:r>
              <a:rPr lang="en-US" sz="1200" dirty="0"/>
              <a:t>to</a:t>
            </a:r>
            <a:r>
              <a:rPr lang="ru-RU" sz="1200" dirty="0"/>
              <a:t> { </a:t>
            </a:r>
            <a:r>
              <a:rPr lang="en-US" sz="1200" dirty="0"/>
              <a:t>1/</a:t>
            </a:r>
            <a:r>
              <a:rPr lang="en-US" sz="1200" dirty="0" err="1"/>
              <a:t>pmole</a:t>
            </a:r>
            <a:r>
              <a:rPr lang="ru-RU" sz="1200" dirty="0"/>
              <a:t>/</a:t>
            </a:r>
            <a:r>
              <a:rPr lang="en-US" sz="1200" dirty="0"/>
              <a:t>h</a:t>
            </a:r>
            <a:r>
              <a:rPr lang="ru-RU" sz="1200" dirty="0"/>
              <a:t> }</a:t>
            </a:r>
          </a:p>
          <a:p>
            <a:endParaRPr lang="en-US" sz="1200" dirty="0"/>
          </a:p>
          <a:p>
            <a:r>
              <a:rPr lang="en-US" b="1" dirty="0">
                <a:solidFill>
                  <a:srgbClr val="FF0000"/>
                </a:solidFill>
              </a:rPr>
              <a:t>[4]</a:t>
            </a:r>
            <a:r>
              <a:rPr lang="en-US" sz="1200" b="1" dirty="0">
                <a:solidFill>
                  <a:srgbClr val="FF0000"/>
                </a:solidFill>
              </a:rPr>
              <a:t> </a:t>
            </a:r>
            <a:r>
              <a:rPr lang="en-US" sz="1200" dirty="0"/>
              <a:t>VO = </a:t>
            </a:r>
            <a:r>
              <a:rPr lang="en-US" sz="1200" dirty="0" err="1"/>
              <a:t>anti_Ab</a:t>
            </a:r>
            <a:r>
              <a:rPr lang="en-US" sz="1200" dirty="0"/>
              <a:t> / (</a:t>
            </a:r>
            <a:r>
              <a:rPr lang="en-US" sz="1200" dirty="0" err="1"/>
              <a:t>Kd_anti_Ab</a:t>
            </a:r>
            <a:r>
              <a:rPr lang="en-US" sz="1200" dirty="0"/>
              <a:t> + </a:t>
            </a:r>
            <a:r>
              <a:rPr lang="en-US" sz="1200" dirty="0" err="1"/>
              <a:t>anti_Ab</a:t>
            </a:r>
            <a:r>
              <a:rPr lang="en-US" sz="1200" dirty="0"/>
              <a:t>)</a:t>
            </a:r>
            <a:endParaRPr lang="ru-RU" sz="1200" dirty="0"/>
          </a:p>
          <a:p>
            <a:r>
              <a:rPr lang="en-US" sz="1200" dirty="0"/>
              <a:t>Rule</a:t>
            </a:r>
            <a:endParaRPr lang="ru-RU" sz="1200" dirty="0"/>
          </a:p>
          <a:p>
            <a:r>
              <a:rPr lang="en-US" sz="1200" dirty="0"/>
              <a:t>Dimensional analysis failed for rule 'VO = </a:t>
            </a:r>
            <a:r>
              <a:rPr lang="en-US" sz="1200" dirty="0" err="1"/>
              <a:t>anti_Ab</a:t>
            </a:r>
            <a:r>
              <a:rPr lang="en-US" sz="1200" dirty="0"/>
              <a:t> / (</a:t>
            </a:r>
            <a:r>
              <a:rPr lang="en-US" sz="1200" dirty="0" err="1"/>
              <a:t>Kd_anti_Ab</a:t>
            </a:r>
            <a:r>
              <a:rPr lang="en-US" sz="1200" dirty="0"/>
              <a:t> + </a:t>
            </a:r>
            <a:r>
              <a:rPr lang="en-US" sz="1200" dirty="0" err="1"/>
              <a:t>anti_Ab</a:t>
            </a:r>
            <a:r>
              <a:rPr lang="en-US" sz="1200" dirty="0"/>
              <a:t>)'. Quantities of different dimensions cannot be added or subtracted.</a:t>
            </a:r>
            <a:endParaRPr lang="ru-RU" sz="1200" dirty="0"/>
          </a:p>
          <a:p>
            <a:r>
              <a:rPr lang="en-US" sz="1200" dirty="0"/>
              <a:t>? </a:t>
            </a:r>
            <a:r>
              <a:rPr lang="en-US" sz="1200" dirty="0" err="1"/>
              <a:t>Kd_anti_Ab</a:t>
            </a:r>
            <a:r>
              <a:rPr lang="en-US" sz="1200" dirty="0"/>
              <a:t> = {</a:t>
            </a:r>
            <a:r>
              <a:rPr lang="en-US" sz="1200" dirty="0" err="1"/>
              <a:t>pmole</a:t>
            </a:r>
            <a:r>
              <a:rPr lang="en-US" sz="1200" dirty="0"/>
              <a:t>}</a:t>
            </a:r>
            <a:endParaRPr lang="ru-RU" sz="1200" dirty="0"/>
          </a:p>
          <a:p>
            <a:r>
              <a:rPr lang="en-US" b="1" dirty="0">
                <a:solidFill>
                  <a:srgbClr val="0000FF"/>
                </a:solidFill>
              </a:rPr>
              <a:t>Way of correction: </a:t>
            </a:r>
            <a:r>
              <a:rPr lang="en-US" sz="1200" dirty="0"/>
              <a:t>Units of </a:t>
            </a:r>
            <a:r>
              <a:rPr lang="en-US" sz="1200" dirty="0" err="1"/>
              <a:t>anti_Ab</a:t>
            </a:r>
            <a:r>
              <a:rPr lang="en-US" sz="1200" dirty="0"/>
              <a:t> were changed from</a:t>
            </a:r>
            <a:r>
              <a:rPr lang="ru-RU" sz="1200" dirty="0"/>
              <a:t> { </a:t>
            </a:r>
            <a:r>
              <a:rPr lang="en-US" sz="1200" dirty="0" err="1"/>
              <a:t>pmole</a:t>
            </a:r>
            <a:r>
              <a:rPr lang="ru-RU" sz="1200" dirty="0"/>
              <a:t> } </a:t>
            </a:r>
            <a:r>
              <a:rPr lang="en-US" sz="1200" dirty="0"/>
              <a:t>to</a:t>
            </a:r>
            <a:r>
              <a:rPr lang="ru-RU" sz="1200" dirty="0"/>
              <a:t> { </a:t>
            </a:r>
            <a:r>
              <a:rPr lang="en-US" sz="1200" dirty="0" err="1"/>
              <a:t>pM</a:t>
            </a:r>
            <a:r>
              <a:rPr lang="ru-RU" sz="1200" dirty="0"/>
              <a:t> }</a:t>
            </a:r>
          </a:p>
          <a:p>
            <a:endParaRPr lang="ru-RU" sz="1200" dirty="0"/>
          </a:p>
          <a:p>
            <a:endParaRPr lang="ru-RU" sz="1200" dirty="0"/>
          </a:p>
          <a:p>
            <a:endParaRPr lang="ru-RU" sz="1200" dirty="0"/>
          </a:p>
        </p:txBody>
      </p:sp>
    </p:spTree>
    <p:extLst>
      <p:ext uri="{BB962C8B-B14F-4D97-AF65-F5344CB8AC3E}">
        <p14:creationId xmlns:p14="http://schemas.microsoft.com/office/powerpoint/2010/main" val="4037178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xmlns="" id="{E0F563BC-A4C8-412F-83CC-1FA357AA0C02}"/>
              </a:ext>
            </a:extLst>
          </p:cNvPr>
          <p:cNvSpPr>
            <a:spLocks noGrp="1"/>
          </p:cNvSpPr>
          <p:nvPr>
            <p:ph type="sldNum" sz="quarter" idx="12"/>
          </p:nvPr>
        </p:nvSpPr>
        <p:spPr/>
        <p:txBody>
          <a:bodyPr/>
          <a:lstStyle/>
          <a:p>
            <a:fld id="{8D0E1ED9-1B5C-4060-9004-48CB920062D4}" type="slidenum">
              <a:rPr lang="ru-RU" smtClean="0"/>
              <a:pPr/>
              <a:t>84</a:t>
            </a:fld>
            <a:endParaRPr lang="ru-RU"/>
          </a:p>
        </p:txBody>
      </p:sp>
      <p:sp>
        <p:nvSpPr>
          <p:cNvPr id="4" name="Text Placeholder 3">
            <a:extLst>
              <a:ext uri="{FF2B5EF4-FFF2-40B4-BE49-F238E27FC236}">
                <a16:creationId xmlns:a16="http://schemas.microsoft.com/office/drawing/2014/main" xmlns="" id="{BCCC1A61-E44F-4701-A511-1358A919F4DC}"/>
              </a:ext>
            </a:extLst>
          </p:cNvPr>
          <p:cNvSpPr>
            <a:spLocks noGrp="1"/>
          </p:cNvSpPr>
          <p:nvPr>
            <p:ph type="body" sz="quarter" idx="13"/>
          </p:nvPr>
        </p:nvSpPr>
        <p:spPr/>
        <p:txBody>
          <a:bodyPr>
            <a:normAutofit lnSpcReduction="10000"/>
          </a:bodyPr>
          <a:lstStyle/>
          <a:p>
            <a:r>
              <a:rPr lang="en-US" b="1" dirty="0">
                <a:solidFill>
                  <a:srgbClr val="FF0000"/>
                </a:solidFill>
              </a:rPr>
              <a:t>[5] </a:t>
            </a:r>
            <a:r>
              <a:rPr lang="en-US" sz="1200" dirty="0"/>
              <a:t>Rule: </a:t>
            </a:r>
            <a:r>
              <a:rPr lang="en-US" sz="1200" dirty="0" err="1"/>
              <a:t>COV_num_sputum_ml</a:t>
            </a:r>
            <a:r>
              <a:rPr lang="en-US" sz="1200" dirty="0"/>
              <a:t> = </a:t>
            </a:r>
            <a:r>
              <a:rPr lang="en-US" sz="1200" dirty="0" err="1"/>
              <a:t>sputum_dilution_coef</a:t>
            </a:r>
            <a:r>
              <a:rPr lang="en-US" sz="1200" dirty="0"/>
              <a:t> * (COV + COV_RNA) * </a:t>
            </a:r>
            <a:r>
              <a:rPr lang="en-US" sz="1200" dirty="0" err="1"/>
              <a:t>Vol_alv</a:t>
            </a:r>
            <a:r>
              <a:rPr lang="en-US" sz="1200" dirty="0"/>
              <a:t> * </a:t>
            </a:r>
            <a:r>
              <a:rPr lang="en-US" sz="1200" dirty="0" err="1"/>
              <a:t>NA_pmole</a:t>
            </a:r>
            <a:r>
              <a:rPr lang="en-US" sz="1200" dirty="0"/>
              <a:t> / 1000</a:t>
            </a:r>
            <a:endParaRPr lang="ru-RU" sz="1200" dirty="0"/>
          </a:p>
          <a:p>
            <a:r>
              <a:rPr lang="en-US" sz="1200" dirty="0"/>
              <a:t>Dimensional analysis failed for assignment rule '</a:t>
            </a:r>
            <a:r>
              <a:rPr lang="en-US" sz="1200" dirty="0" err="1"/>
              <a:t>COV_num_sputum_ml</a:t>
            </a:r>
            <a:r>
              <a:rPr lang="en-US" sz="1200" dirty="0"/>
              <a:t> = </a:t>
            </a:r>
            <a:r>
              <a:rPr lang="en-US" sz="1200" dirty="0" err="1"/>
              <a:t>sputum_dilution_coef</a:t>
            </a:r>
            <a:r>
              <a:rPr lang="en-US" sz="1200" dirty="0"/>
              <a:t> * (COV + COV_RNA) * </a:t>
            </a:r>
            <a:r>
              <a:rPr lang="en-US" sz="1200" dirty="0" err="1"/>
              <a:t>Vol_alv</a:t>
            </a:r>
            <a:r>
              <a:rPr lang="en-US" sz="1200" dirty="0"/>
              <a:t> * </a:t>
            </a:r>
            <a:r>
              <a:rPr lang="en-US" sz="1200" dirty="0" err="1"/>
              <a:t>NA_pmole</a:t>
            </a:r>
            <a:r>
              <a:rPr lang="en-US" sz="1200" dirty="0"/>
              <a:t> / 1000'. The units of the left- and right-hand sides of the assignment must agree.</a:t>
            </a:r>
            <a:endParaRPr lang="ru-RU" sz="1200" dirty="0"/>
          </a:p>
          <a:p>
            <a:r>
              <a:rPr lang="en-US" sz="1200" dirty="0" err="1"/>
              <a:t>COV_num_sputum_ml</a:t>
            </a:r>
            <a:r>
              <a:rPr lang="en-US" sz="1200" dirty="0"/>
              <a:t> = </a:t>
            </a:r>
            <a:r>
              <a:rPr lang="en-US" sz="1200" dirty="0" err="1"/>
              <a:t>sputum_dilution_coef</a:t>
            </a:r>
            <a:r>
              <a:rPr lang="en-US" sz="1200" dirty="0"/>
              <a:t> * (COV + COV_RNA) * </a:t>
            </a:r>
            <a:r>
              <a:rPr lang="en-US" sz="1200" dirty="0" err="1"/>
              <a:t>Vol_alv</a:t>
            </a:r>
            <a:r>
              <a:rPr lang="en-US" sz="1200" dirty="0"/>
              <a:t> * </a:t>
            </a:r>
            <a:r>
              <a:rPr lang="en-US" sz="1200" dirty="0" err="1"/>
              <a:t>NA_pmole</a:t>
            </a:r>
            <a:r>
              <a:rPr lang="en-US" sz="1200" dirty="0"/>
              <a:t> / 1000</a:t>
            </a:r>
            <a:endParaRPr lang="ru-RU" sz="1200" dirty="0"/>
          </a:p>
          <a:p>
            <a:r>
              <a:rPr lang="en-US" sz="1200" dirty="0"/>
              <a:t>item/mL =           UL                   * </a:t>
            </a:r>
            <a:r>
              <a:rPr lang="en-US" sz="1200" dirty="0" err="1"/>
              <a:t>pM</a:t>
            </a:r>
            <a:r>
              <a:rPr lang="en-US" sz="1200" dirty="0"/>
              <a:t>              * L       * item/</a:t>
            </a:r>
            <a:r>
              <a:rPr lang="en-US" sz="1200" dirty="0" err="1"/>
              <a:t>pmole</a:t>
            </a:r>
            <a:endParaRPr lang="ru-RU" sz="1200" dirty="0"/>
          </a:p>
          <a:p>
            <a:r>
              <a:rPr lang="en-US" sz="1200" dirty="0"/>
              <a:t>item/mL = item</a:t>
            </a:r>
            <a:endParaRPr lang="ru-RU" sz="1200" dirty="0"/>
          </a:p>
          <a:p>
            <a:r>
              <a:rPr lang="en-US" b="1" dirty="0">
                <a:solidFill>
                  <a:srgbClr val="0000FF"/>
                </a:solidFill>
              </a:rPr>
              <a:t>Way of correction: </a:t>
            </a:r>
            <a:r>
              <a:rPr lang="en-US" sz="1200" dirty="0"/>
              <a:t>Rule </a:t>
            </a:r>
            <a:r>
              <a:rPr lang="en-US" sz="1200" dirty="0" err="1"/>
              <a:t>COV_num_sputum_ml</a:t>
            </a:r>
            <a:r>
              <a:rPr lang="en-US" sz="1200" dirty="0"/>
              <a:t> was corrected in following manner: </a:t>
            </a:r>
          </a:p>
          <a:p>
            <a:r>
              <a:rPr lang="en-US" sz="1200" dirty="0" err="1"/>
              <a:t>COV_num_sputum_ml</a:t>
            </a:r>
            <a:r>
              <a:rPr lang="en-US" sz="1200" dirty="0"/>
              <a:t> = </a:t>
            </a:r>
            <a:r>
              <a:rPr lang="en-US" sz="1200" dirty="0" err="1"/>
              <a:t>sputum_dilution_coef</a:t>
            </a:r>
            <a:r>
              <a:rPr lang="en-US" sz="1200" dirty="0"/>
              <a:t> * (COV + COV_RNA) * </a:t>
            </a:r>
            <a:r>
              <a:rPr lang="en-US" sz="1200" strike="sngStrike" dirty="0" err="1">
                <a:solidFill>
                  <a:srgbClr val="FF3300"/>
                </a:solidFill>
              </a:rPr>
              <a:t>Vol_alv</a:t>
            </a:r>
            <a:r>
              <a:rPr lang="en-US" sz="1200" strike="sngStrike" dirty="0">
                <a:solidFill>
                  <a:srgbClr val="FF3300"/>
                </a:solidFill>
              </a:rPr>
              <a:t> *</a:t>
            </a:r>
            <a:r>
              <a:rPr lang="en-US" sz="1200" dirty="0"/>
              <a:t> </a:t>
            </a:r>
            <a:r>
              <a:rPr lang="en-US" sz="1200" dirty="0" err="1"/>
              <a:t>NA_pmole</a:t>
            </a:r>
            <a:r>
              <a:rPr lang="en-US" sz="1200" dirty="0"/>
              <a:t> / </a:t>
            </a:r>
            <a:r>
              <a:rPr lang="en-US" sz="1200" strike="sngStrike" dirty="0">
                <a:solidFill>
                  <a:srgbClr val="FF3300"/>
                </a:solidFill>
              </a:rPr>
              <a:t>1000</a:t>
            </a:r>
            <a:r>
              <a:rPr lang="en-US" sz="1200" dirty="0">
                <a:solidFill>
                  <a:srgbClr val="FF3300"/>
                </a:solidFill>
              </a:rPr>
              <a:t> </a:t>
            </a:r>
            <a:r>
              <a:rPr lang="en-US" sz="1200" dirty="0" err="1">
                <a:solidFill>
                  <a:srgbClr val="FF3300"/>
                </a:solidFill>
              </a:rPr>
              <a:t>L_to_mL</a:t>
            </a:r>
            <a:endParaRPr lang="ru-RU" sz="1200" dirty="0">
              <a:solidFill>
                <a:srgbClr val="FF3300"/>
              </a:solidFill>
            </a:endParaRPr>
          </a:p>
          <a:p>
            <a:r>
              <a:rPr lang="en-US" sz="1200" dirty="0">
                <a:solidFill>
                  <a:srgbClr val="FF3300"/>
                </a:solidFill>
              </a:rPr>
              <a:t>where </a:t>
            </a:r>
            <a:r>
              <a:rPr lang="en-US" sz="1200" dirty="0" err="1">
                <a:solidFill>
                  <a:srgbClr val="FF3300"/>
                </a:solidFill>
              </a:rPr>
              <a:t>L_to_mL</a:t>
            </a:r>
            <a:r>
              <a:rPr lang="en-US" sz="1200" dirty="0">
                <a:solidFill>
                  <a:srgbClr val="FF3300"/>
                </a:solidFill>
              </a:rPr>
              <a:t> = 1000 {mL/L} is new parameter of the model</a:t>
            </a:r>
          </a:p>
          <a:p>
            <a:endParaRPr lang="ru-RU" sz="1300" dirty="0">
              <a:solidFill>
                <a:srgbClr val="FF3300"/>
              </a:solidFill>
            </a:endParaRPr>
          </a:p>
          <a:p>
            <a:r>
              <a:rPr lang="en-US" b="1" dirty="0">
                <a:solidFill>
                  <a:srgbClr val="FF0000"/>
                </a:solidFill>
              </a:rPr>
              <a:t>[6]</a:t>
            </a:r>
            <a:r>
              <a:rPr lang="en-US" sz="1200" b="1" dirty="0">
                <a:solidFill>
                  <a:srgbClr val="FF0000"/>
                </a:solidFill>
              </a:rPr>
              <a:t> </a:t>
            </a:r>
            <a:r>
              <a:rPr lang="en-US" sz="1200" dirty="0"/>
              <a:t>Rule: </a:t>
            </a:r>
            <a:r>
              <a:rPr lang="en-US" sz="1200" dirty="0" err="1"/>
              <a:t>IR_apo</a:t>
            </a:r>
            <a:r>
              <a:rPr lang="en-US" sz="1200" dirty="0"/>
              <a:t> = 1 + </a:t>
            </a:r>
            <a:r>
              <a:rPr lang="en-US" sz="1200" dirty="0" err="1"/>
              <a:t>switch_ir</a:t>
            </a:r>
            <a:r>
              <a:rPr lang="en-US" sz="1200" dirty="0"/>
              <a:t> * </a:t>
            </a:r>
            <a:r>
              <a:rPr lang="en-US" sz="1200" dirty="0" err="1"/>
              <a:t>Emax_ir_apo</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a:t>
            </a:r>
            <a:endParaRPr lang="ru-RU" sz="1200" dirty="0"/>
          </a:p>
          <a:p>
            <a:r>
              <a:rPr lang="en-US" sz="1200" dirty="0"/>
              <a:t>Dimensional analysis failed for rule '</a:t>
            </a:r>
            <a:r>
              <a:rPr lang="en-US" sz="1200" dirty="0" err="1"/>
              <a:t>IR_apo</a:t>
            </a:r>
            <a:r>
              <a:rPr lang="en-US" sz="1200" dirty="0"/>
              <a:t> = 1 + </a:t>
            </a:r>
            <a:r>
              <a:rPr lang="en-US" sz="1200" dirty="0" err="1"/>
              <a:t>switch_ir</a:t>
            </a:r>
            <a:r>
              <a:rPr lang="en-US" sz="1200" dirty="0"/>
              <a:t> * </a:t>
            </a:r>
            <a:r>
              <a:rPr lang="en-US" sz="1200" dirty="0" err="1"/>
              <a:t>Emax_ir_apo</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 When using the power function, both the base and exponent must be dimensionless or the exponent must be an explicit integer constant (for example 2 in 'x^2').</a:t>
            </a:r>
            <a:endParaRPr lang="ru-RU" sz="1200" dirty="0"/>
          </a:p>
          <a:p>
            <a:r>
              <a:rPr lang="en-US" sz="1200" dirty="0"/>
              <a:t>! rewrite </a:t>
            </a:r>
            <a:endParaRPr lang="ru-RU" sz="1200" dirty="0"/>
          </a:p>
          <a:p>
            <a:r>
              <a:rPr lang="en-US" sz="1200" dirty="0" err="1"/>
              <a:t>IR_apo</a:t>
            </a:r>
            <a:r>
              <a:rPr lang="en-US" sz="1200" dirty="0"/>
              <a:t> = 1 + </a:t>
            </a:r>
            <a:r>
              <a:rPr lang="en-US" sz="1200" dirty="0" err="1"/>
              <a:t>switch_ir</a:t>
            </a:r>
            <a:r>
              <a:rPr lang="en-US" sz="1200" dirty="0"/>
              <a:t> * </a:t>
            </a:r>
            <a:r>
              <a:rPr lang="en-US" sz="1200" dirty="0" err="1"/>
              <a:t>Emax_ir_apo</a:t>
            </a:r>
            <a:r>
              <a:rPr lang="en-US" sz="1200" dirty="0"/>
              <a:t> * pow((time - </a:t>
            </a:r>
            <a:r>
              <a:rPr lang="en-US" sz="1200" dirty="0" err="1"/>
              <a:t>T_sw_ir</a:t>
            </a:r>
            <a:r>
              <a:rPr lang="en-US" sz="1200" dirty="0"/>
              <a:t>)/(</a:t>
            </a:r>
            <a:r>
              <a:rPr lang="en-US" sz="1200" dirty="0" err="1"/>
              <a:t>T_sw_ir</a:t>
            </a:r>
            <a:r>
              <a:rPr lang="en-US" sz="1200" dirty="0"/>
              <a:t> + ET50_ir), </a:t>
            </a:r>
            <a:r>
              <a:rPr lang="en-US" sz="1200" dirty="0" err="1"/>
              <a:t>n_ir</a:t>
            </a:r>
            <a:r>
              <a:rPr lang="en-US" sz="1200" dirty="0"/>
              <a:t>) / (1 + pow((time - </a:t>
            </a:r>
            <a:r>
              <a:rPr lang="en-US" sz="1200" dirty="0" err="1"/>
              <a:t>T_sw_ir</a:t>
            </a:r>
            <a:r>
              <a:rPr lang="en-US" sz="1200" dirty="0"/>
              <a:t>)/(</a:t>
            </a:r>
            <a:r>
              <a:rPr lang="en-US" sz="1200" dirty="0" err="1"/>
              <a:t>T_sw_ir</a:t>
            </a:r>
            <a:r>
              <a:rPr lang="en-US" sz="1200" dirty="0"/>
              <a:t> + ET50_ir), </a:t>
            </a:r>
            <a:r>
              <a:rPr lang="en-US" sz="1200" dirty="0" err="1"/>
              <a:t>n_ir</a:t>
            </a:r>
            <a:r>
              <a:rPr lang="en-US" sz="1200" dirty="0"/>
              <a:t>))</a:t>
            </a:r>
            <a:endParaRPr lang="ru-RU" sz="1200" dirty="0"/>
          </a:p>
          <a:p>
            <a:r>
              <a:rPr lang="en-US" b="1" dirty="0">
                <a:solidFill>
                  <a:srgbClr val="0000FF"/>
                </a:solidFill>
              </a:rPr>
              <a:t>Way of correction: </a:t>
            </a:r>
            <a:r>
              <a:rPr lang="en-US" sz="1200" dirty="0"/>
              <a:t>The rule was rewritten in following manner</a:t>
            </a:r>
            <a:endParaRPr lang="ru-RU" sz="1200" dirty="0"/>
          </a:p>
          <a:p>
            <a:r>
              <a:rPr lang="en-US" sz="1200" dirty="0" err="1"/>
              <a:t>IR_apo</a:t>
            </a:r>
            <a:r>
              <a:rPr lang="en-US" sz="1200" dirty="0"/>
              <a:t> = 1 + </a:t>
            </a:r>
            <a:r>
              <a:rPr lang="en-US" sz="1200" dirty="0" err="1"/>
              <a:t>switch_ir</a:t>
            </a:r>
            <a:r>
              <a:rPr lang="en-US" sz="1200" dirty="0"/>
              <a:t> * </a:t>
            </a:r>
            <a:r>
              <a:rPr lang="en-US" sz="1200" dirty="0" err="1"/>
              <a:t>Emax_ir_apo</a:t>
            </a:r>
            <a:r>
              <a:rPr lang="en-US" sz="1200" dirty="0"/>
              <a:t> * (</a:t>
            </a:r>
            <a:r>
              <a:rPr lang="en-US" sz="1200" dirty="0">
                <a:solidFill>
                  <a:srgbClr val="FF3300"/>
                </a:solidFill>
              </a:rPr>
              <a:t>time/ </a:t>
            </a:r>
            <a:r>
              <a:rPr lang="en-US" sz="1200" dirty="0" err="1">
                <a:solidFill>
                  <a:srgbClr val="FF3300"/>
                </a:solidFill>
              </a:rPr>
              <a:t>T_sw_ir</a:t>
            </a:r>
            <a:r>
              <a:rPr lang="en-US" sz="1200" dirty="0">
                <a:solidFill>
                  <a:srgbClr val="FF3300"/>
                </a:solidFill>
              </a:rPr>
              <a:t> -1</a:t>
            </a:r>
            <a:r>
              <a:rPr lang="en-US" sz="1200" dirty="0"/>
              <a:t>) ^ </a:t>
            </a:r>
            <a:r>
              <a:rPr lang="en-US" sz="1200" dirty="0" err="1"/>
              <a:t>n_ir</a:t>
            </a:r>
            <a:r>
              <a:rPr lang="en-US" sz="1200" dirty="0"/>
              <a:t> / ((</a:t>
            </a:r>
            <a:r>
              <a:rPr lang="en-US" sz="1200" dirty="0">
                <a:solidFill>
                  <a:srgbClr val="FF3300"/>
                </a:solidFill>
              </a:rPr>
              <a:t>1+ ET50_ir/ </a:t>
            </a:r>
            <a:r>
              <a:rPr lang="en-US" sz="1200" dirty="0" err="1">
                <a:solidFill>
                  <a:srgbClr val="FF3300"/>
                </a:solidFill>
              </a:rPr>
              <a:t>T_sw_ir</a:t>
            </a:r>
            <a:r>
              <a:rPr lang="en-US" sz="1200" dirty="0"/>
              <a:t>) ^ </a:t>
            </a:r>
            <a:r>
              <a:rPr lang="en-US" sz="1200" dirty="0" err="1"/>
              <a:t>n_ir</a:t>
            </a:r>
            <a:r>
              <a:rPr lang="en-US" sz="1200" dirty="0"/>
              <a:t> + (</a:t>
            </a:r>
            <a:r>
              <a:rPr lang="en-US" sz="1200" dirty="0">
                <a:solidFill>
                  <a:srgbClr val="FF3300"/>
                </a:solidFill>
              </a:rPr>
              <a:t>time/ </a:t>
            </a:r>
            <a:r>
              <a:rPr lang="en-US" sz="1200" dirty="0" err="1">
                <a:solidFill>
                  <a:srgbClr val="FF3300"/>
                </a:solidFill>
              </a:rPr>
              <a:t>T_sw_ir</a:t>
            </a:r>
            <a:r>
              <a:rPr lang="en-US" sz="1200" dirty="0">
                <a:solidFill>
                  <a:srgbClr val="FF3300"/>
                </a:solidFill>
              </a:rPr>
              <a:t> - 1</a:t>
            </a:r>
            <a:r>
              <a:rPr lang="en-US" sz="1200" dirty="0"/>
              <a:t>) ^ </a:t>
            </a:r>
            <a:r>
              <a:rPr lang="en-US" sz="1200" dirty="0" err="1"/>
              <a:t>n_ir</a:t>
            </a:r>
            <a:r>
              <a:rPr lang="en-US" sz="1200" dirty="0"/>
              <a:t>)</a:t>
            </a:r>
            <a:endParaRPr lang="ru-RU" sz="1200" dirty="0"/>
          </a:p>
          <a:p>
            <a:endParaRPr lang="ru-RU" sz="1200" dirty="0"/>
          </a:p>
          <a:p>
            <a:endParaRPr lang="ru-RU" sz="1200" dirty="0"/>
          </a:p>
        </p:txBody>
      </p:sp>
    </p:spTree>
    <p:extLst>
      <p:ext uri="{BB962C8B-B14F-4D97-AF65-F5344CB8AC3E}">
        <p14:creationId xmlns:p14="http://schemas.microsoft.com/office/powerpoint/2010/main" val="25871751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xmlns="" id="{E0F563BC-A4C8-412F-83CC-1FA357AA0C02}"/>
              </a:ext>
            </a:extLst>
          </p:cNvPr>
          <p:cNvSpPr>
            <a:spLocks noGrp="1"/>
          </p:cNvSpPr>
          <p:nvPr>
            <p:ph type="sldNum" sz="quarter" idx="12"/>
          </p:nvPr>
        </p:nvSpPr>
        <p:spPr/>
        <p:txBody>
          <a:bodyPr/>
          <a:lstStyle/>
          <a:p>
            <a:fld id="{8D0E1ED9-1B5C-4060-9004-48CB920062D4}" type="slidenum">
              <a:rPr lang="ru-RU" smtClean="0"/>
              <a:pPr/>
              <a:t>85</a:t>
            </a:fld>
            <a:endParaRPr lang="ru-RU"/>
          </a:p>
        </p:txBody>
      </p:sp>
      <p:sp>
        <p:nvSpPr>
          <p:cNvPr id="4" name="Text Placeholder 3">
            <a:extLst>
              <a:ext uri="{FF2B5EF4-FFF2-40B4-BE49-F238E27FC236}">
                <a16:creationId xmlns:a16="http://schemas.microsoft.com/office/drawing/2014/main" xmlns="" id="{BCCC1A61-E44F-4701-A511-1358A919F4DC}"/>
              </a:ext>
            </a:extLst>
          </p:cNvPr>
          <p:cNvSpPr>
            <a:spLocks noGrp="1"/>
          </p:cNvSpPr>
          <p:nvPr>
            <p:ph type="body" sz="quarter" idx="13"/>
          </p:nvPr>
        </p:nvSpPr>
        <p:spPr/>
        <p:txBody>
          <a:bodyPr>
            <a:normAutofit/>
          </a:bodyPr>
          <a:lstStyle/>
          <a:p>
            <a:r>
              <a:rPr lang="en-US" b="1" dirty="0">
                <a:solidFill>
                  <a:srgbClr val="FF0000"/>
                </a:solidFill>
              </a:rPr>
              <a:t>[7] </a:t>
            </a:r>
            <a:r>
              <a:rPr lang="en-US" sz="1200" dirty="0" err="1"/>
              <a:t>anti_Ab</a:t>
            </a:r>
            <a:r>
              <a:rPr lang="en-US" sz="1200" dirty="0"/>
              <a:t> = </a:t>
            </a:r>
            <a:r>
              <a:rPr lang="en-US" sz="1200" dirty="0" err="1"/>
              <a:t>switch_ir</a:t>
            </a:r>
            <a:r>
              <a:rPr lang="en-US" sz="1200" dirty="0"/>
              <a:t> * </a:t>
            </a:r>
            <a:r>
              <a:rPr lang="en-US" sz="1200" dirty="0" err="1"/>
              <a:t>anti_Ab_max</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a:t>
            </a:r>
            <a:endParaRPr lang="ru-RU" sz="1200" dirty="0"/>
          </a:p>
          <a:p>
            <a:r>
              <a:rPr lang="en-US" sz="1200" dirty="0"/>
              <a:t>Rule</a:t>
            </a:r>
            <a:endParaRPr lang="ru-RU" sz="1200" dirty="0"/>
          </a:p>
          <a:p>
            <a:r>
              <a:rPr lang="en-US" sz="1200" dirty="0"/>
              <a:t>Dimensional analysis failed for rule '</a:t>
            </a:r>
            <a:r>
              <a:rPr lang="en-US" sz="1200" dirty="0" err="1"/>
              <a:t>anti_Ab</a:t>
            </a:r>
            <a:r>
              <a:rPr lang="en-US" sz="1200" dirty="0"/>
              <a:t> = </a:t>
            </a:r>
            <a:r>
              <a:rPr lang="en-US" sz="1200" dirty="0" err="1"/>
              <a:t>switch_ir</a:t>
            </a:r>
            <a:r>
              <a:rPr lang="en-US" sz="1200" dirty="0"/>
              <a:t> * </a:t>
            </a:r>
            <a:r>
              <a:rPr lang="en-US" sz="1200" dirty="0" err="1"/>
              <a:t>anti_Ab_max</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 When using the power function, both the base and exponent must be dimensionless or the exponent must be an explicit integer constant (for example 2 in 'x^2').</a:t>
            </a:r>
            <a:endParaRPr lang="ru-RU" sz="1200" dirty="0"/>
          </a:p>
          <a:p>
            <a:r>
              <a:rPr lang="ru-RU" sz="1200" dirty="0"/>
              <a:t>! rewrite</a:t>
            </a:r>
          </a:p>
          <a:p>
            <a:r>
              <a:rPr lang="en-US" b="1" dirty="0">
                <a:solidFill>
                  <a:srgbClr val="0000FF"/>
                </a:solidFill>
              </a:rPr>
              <a:t>Way of correction: </a:t>
            </a:r>
            <a:r>
              <a:rPr lang="en-US" sz="1200" dirty="0"/>
              <a:t>The rule was rewritten in following manner</a:t>
            </a:r>
            <a:endParaRPr lang="ru-RU" sz="1200" dirty="0"/>
          </a:p>
          <a:p>
            <a:r>
              <a:rPr lang="en-US" sz="1200" dirty="0" err="1"/>
              <a:t>anti_Ab</a:t>
            </a:r>
            <a:r>
              <a:rPr lang="en-US" sz="1200" dirty="0"/>
              <a:t> = </a:t>
            </a:r>
            <a:r>
              <a:rPr lang="en-US" sz="1200" dirty="0" err="1"/>
              <a:t>switch_ir</a:t>
            </a:r>
            <a:r>
              <a:rPr lang="en-US" sz="1200" dirty="0"/>
              <a:t> * </a:t>
            </a:r>
            <a:r>
              <a:rPr lang="en-US" sz="1200" dirty="0" err="1"/>
              <a:t>anti_Ab_max</a:t>
            </a:r>
            <a:r>
              <a:rPr lang="en-US" sz="1200" dirty="0"/>
              <a:t> * (</a:t>
            </a:r>
            <a:r>
              <a:rPr lang="en-US" sz="1200" dirty="0">
                <a:solidFill>
                  <a:srgbClr val="FF3300"/>
                </a:solidFill>
              </a:rPr>
              <a:t>time/</a:t>
            </a:r>
            <a:r>
              <a:rPr lang="en-US" sz="1200" dirty="0" err="1">
                <a:solidFill>
                  <a:srgbClr val="FF3300"/>
                </a:solidFill>
              </a:rPr>
              <a:t>T_sw_ir</a:t>
            </a:r>
            <a:r>
              <a:rPr lang="en-US" sz="1200" dirty="0">
                <a:solidFill>
                  <a:srgbClr val="FF3300"/>
                </a:solidFill>
              </a:rPr>
              <a:t> - 1</a:t>
            </a:r>
            <a:r>
              <a:rPr lang="en-US" sz="1200" dirty="0"/>
              <a:t>) ^ </a:t>
            </a:r>
            <a:r>
              <a:rPr lang="en-US" sz="1200" dirty="0" err="1"/>
              <a:t>n_ir</a:t>
            </a:r>
            <a:r>
              <a:rPr lang="en-US" sz="1200" dirty="0"/>
              <a:t> / ((</a:t>
            </a:r>
            <a:r>
              <a:rPr lang="en-US" sz="1200" dirty="0">
                <a:solidFill>
                  <a:srgbClr val="FF3300"/>
                </a:solidFill>
              </a:rPr>
              <a:t>1+ ET50_ir/ </a:t>
            </a:r>
            <a:r>
              <a:rPr lang="en-US" sz="1200" dirty="0" err="1">
                <a:solidFill>
                  <a:srgbClr val="FF3300"/>
                </a:solidFill>
              </a:rPr>
              <a:t>T_sw_ir</a:t>
            </a:r>
            <a:r>
              <a:rPr lang="en-US" sz="1200" dirty="0"/>
              <a:t>) ^ </a:t>
            </a:r>
            <a:r>
              <a:rPr lang="en-US" sz="1200" dirty="0" err="1"/>
              <a:t>n_ir</a:t>
            </a:r>
            <a:r>
              <a:rPr lang="en-US" sz="1200" dirty="0"/>
              <a:t> + (</a:t>
            </a:r>
            <a:r>
              <a:rPr lang="en-US" sz="1200" dirty="0">
                <a:solidFill>
                  <a:srgbClr val="FF3300"/>
                </a:solidFill>
              </a:rPr>
              <a:t>time/ </a:t>
            </a:r>
            <a:r>
              <a:rPr lang="en-US" sz="1200" dirty="0" err="1">
                <a:solidFill>
                  <a:srgbClr val="FF3300"/>
                </a:solidFill>
              </a:rPr>
              <a:t>T_sw_ir</a:t>
            </a:r>
            <a:r>
              <a:rPr lang="en-US" sz="1200" dirty="0">
                <a:solidFill>
                  <a:srgbClr val="FF3300"/>
                </a:solidFill>
              </a:rPr>
              <a:t> - 1</a:t>
            </a:r>
            <a:r>
              <a:rPr lang="en-US" sz="1200" dirty="0"/>
              <a:t> ) ^ </a:t>
            </a:r>
            <a:r>
              <a:rPr lang="en-US" sz="1200" dirty="0" err="1"/>
              <a:t>n_ir</a:t>
            </a:r>
            <a:r>
              <a:rPr lang="en-US" sz="1200" dirty="0"/>
              <a:t>)</a:t>
            </a:r>
            <a:endParaRPr lang="ru-RU" sz="1200" dirty="0"/>
          </a:p>
          <a:p>
            <a:endParaRPr lang="ru-RU" sz="1200" dirty="0"/>
          </a:p>
          <a:p>
            <a:endParaRPr lang="ru-RU" sz="1200" dirty="0"/>
          </a:p>
          <a:p>
            <a:endParaRPr lang="ru-RU" sz="1200" dirty="0"/>
          </a:p>
        </p:txBody>
      </p:sp>
    </p:spTree>
    <p:extLst>
      <p:ext uri="{BB962C8B-B14F-4D97-AF65-F5344CB8AC3E}">
        <p14:creationId xmlns:p14="http://schemas.microsoft.com/office/powerpoint/2010/main" val="2554210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227D6D-4D90-4428-B3F3-AFBA2F91CF43}"/>
              </a:ext>
            </a:extLst>
          </p:cNvPr>
          <p:cNvSpPr>
            <a:spLocks noGrp="1"/>
          </p:cNvSpPr>
          <p:nvPr>
            <p:ph type="title"/>
          </p:nvPr>
        </p:nvSpPr>
        <p:spPr/>
        <p:txBody>
          <a:bodyPr/>
          <a:lstStyle/>
          <a:p>
            <a:r>
              <a:rPr lang="en-US" dirty="0"/>
              <a:t>Implementation of Immune Response</a:t>
            </a:r>
            <a:endParaRPr lang="ru-RU" dirty="0"/>
          </a:p>
        </p:txBody>
      </p:sp>
      <p:sp>
        <p:nvSpPr>
          <p:cNvPr id="3" name="Slide Number Placeholder 2">
            <a:extLst>
              <a:ext uri="{FF2B5EF4-FFF2-40B4-BE49-F238E27FC236}">
                <a16:creationId xmlns:a16="http://schemas.microsoft.com/office/drawing/2014/main" xmlns="" id="{0563247E-63C7-4537-BEAE-E4D275DE74AE}"/>
              </a:ext>
            </a:extLst>
          </p:cNvPr>
          <p:cNvSpPr>
            <a:spLocks noGrp="1"/>
          </p:cNvSpPr>
          <p:nvPr>
            <p:ph type="sldNum" sz="quarter" idx="12"/>
          </p:nvPr>
        </p:nvSpPr>
        <p:spPr/>
        <p:txBody>
          <a:bodyPr/>
          <a:lstStyle/>
          <a:p>
            <a:fld id="{8D0E1ED9-1B5C-4060-9004-48CB920062D4}" type="slidenum">
              <a:rPr lang="ru-RU" smtClean="0"/>
              <a:pPr/>
              <a:t>86</a:t>
            </a:fld>
            <a:endParaRPr lang="ru-RU"/>
          </a:p>
        </p:txBody>
      </p:sp>
      <p:sp>
        <p:nvSpPr>
          <p:cNvPr id="4" name="Text Placeholder 3">
            <a:extLst>
              <a:ext uri="{FF2B5EF4-FFF2-40B4-BE49-F238E27FC236}">
                <a16:creationId xmlns:a16="http://schemas.microsoft.com/office/drawing/2014/main" xmlns="" id="{93F62438-B7A0-487B-915A-11BBDD72FA09}"/>
              </a:ext>
            </a:extLst>
          </p:cNvPr>
          <p:cNvSpPr>
            <a:spLocks noGrp="1"/>
          </p:cNvSpPr>
          <p:nvPr>
            <p:ph type="body" sz="quarter" idx="13"/>
          </p:nvPr>
        </p:nvSpPr>
        <p:spPr>
          <a:xfrm>
            <a:off x="412750" y="964734"/>
            <a:ext cx="8323263" cy="5598760"/>
          </a:xfrm>
        </p:spPr>
        <p:txBody>
          <a:bodyPr>
            <a:normAutofit/>
          </a:bodyPr>
          <a:lstStyle/>
          <a:p>
            <a:r>
              <a:rPr lang="en-US" sz="1400" dirty="0"/>
              <a:t>Effect of Immune Response (IR) on viral load dynamics was implemented as previously (see description of a Commit dated by 20.06.01/20.06.07): </a:t>
            </a:r>
          </a:p>
          <a:p>
            <a:pPr marL="285750" indent="-285750">
              <a:buFont typeface="Arial" panose="020B0604020202020204" pitchFamily="34" charset="0"/>
              <a:buChar char="•"/>
            </a:pPr>
            <a:r>
              <a:rPr lang="en-US" sz="1400" dirty="0"/>
              <a:t>Increase in </a:t>
            </a:r>
            <a:r>
              <a:rPr lang="en-US" sz="1400" dirty="0" err="1"/>
              <a:t>vPC</a:t>
            </a:r>
            <a:r>
              <a:rPr lang="en-US" sz="1400" dirty="0"/>
              <a:t> death</a:t>
            </a:r>
          </a:p>
          <a:p>
            <a:pPr marL="285750" indent="-285750">
              <a:buFont typeface="Arial" panose="020B0604020202020204" pitchFamily="34" charset="0"/>
              <a:buChar char="•"/>
            </a:pPr>
            <a:r>
              <a:rPr lang="en-US" sz="1400" dirty="0"/>
              <a:t>Decrease in virus binding to the host cell due to increase in anti-Spike antibodies concentration</a:t>
            </a:r>
          </a:p>
          <a:p>
            <a:pPr marL="285750" indent="-285750">
              <a:buFont typeface="Arial" panose="020B0604020202020204" pitchFamily="34" charset="0"/>
              <a:buChar char="•"/>
            </a:pPr>
            <a:r>
              <a:rPr lang="en-US" sz="1400" dirty="0"/>
              <a:t>Event describing the function </a:t>
            </a:r>
            <a:r>
              <a:rPr lang="en-US" sz="1400" dirty="0" err="1"/>
              <a:t>switch_ir</a:t>
            </a:r>
            <a:r>
              <a:rPr lang="en-US" sz="1400" dirty="0"/>
              <a:t> = {0 when time &lt; </a:t>
            </a:r>
            <a:r>
              <a:rPr lang="en-US" sz="1400" dirty="0" err="1"/>
              <a:t>T_sw_ir</a:t>
            </a:r>
            <a:r>
              <a:rPr lang="en-US" sz="1400" dirty="0"/>
              <a:t>; 1 when time &gt; </a:t>
            </a:r>
            <a:r>
              <a:rPr lang="en-US" sz="1400" dirty="0" err="1"/>
              <a:t>T_sw_ir</a:t>
            </a:r>
            <a:r>
              <a:rPr lang="en-US" sz="1400" dirty="0"/>
              <a:t>} was implemented</a:t>
            </a:r>
          </a:p>
          <a:p>
            <a:pPr marL="285750" indent="-285750">
              <a:buFont typeface="Arial" panose="020B0604020202020204" pitchFamily="34" charset="0"/>
              <a:buChar char="•"/>
            </a:pPr>
            <a:r>
              <a:rPr lang="en-US" sz="1400" dirty="0"/>
              <a:t>Following parameter values were applied </a:t>
            </a:r>
          </a:p>
          <a:p>
            <a:r>
              <a:rPr lang="en-US" sz="1000" dirty="0"/>
              <a:t>	</a:t>
            </a:r>
            <a:r>
              <a:rPr lang="en-US" sz="1000" dirty="0" err="1"/>
              <a:t>T_sw_ir</a:t>
            </a:r>
            <a:r>
              <a:rPr lang="en-US" sz="1000" dirty="0"/>
              <a:t> = 50 {units: h};</a:t>
            </a:r>
          </a:p>
          <a:p>
            <a:r>
              <a:rPr lang="en-US" sz="1000" dirty="0"/>
              <a:t>	ET50_ir = 190 {units: h};</a:t>
            </a:r>
          </a:p>
          <a:p>
            <a:r>
              <a:rPr lang="en-US" sz="1000" dirty="0"/>
              <a:t>	</a:t>
            </a:r>
            <a:r>
              <a:rPr lang="en-US" sz="1000" dirty="0" err="1"/>
              <a:t>Emax_ir_apo</a:t>
            </a:r>
            <a:r>
              <a:rPr lang="en-US" sz="1000" dirty="0"/>
              <a:t> = 800 {units: UL};</a:t>
            </a:r>
          </a:p>
          <a:p>
            <a:r>
              <a:rPr lang="en-US" sz="1000" dirty="0"/>
              <a:t>	</a:t>
            </a:r>
            <a:r>
              <a:rPr lang="en-US" sz="1000" dirty="0" err="1"/>
              <a:t>n_ir</a:t>
            </a:r>
            <a:r>
              <a:rPr lang="en-US" sz="1000" dirty="0"/>
              <a:t> = 5 {units: UL};</a:t>
            </a:r>
          </a:p>
          <a:p>
            <a:r>
              <a:rPr lang="en-US" sz="1000" dirty="0" err="1"/>
              <a:t>Kd_anti_Ab</a:t>
            </a:r>
            <a:r>
              <a:rPr lang="en-US" sz="1000" dirty="0"/>
              <a:t> = 14300 {units: </a:t>
            </a:r>
            <a:r>
              <a:rPr lang="en-US" sz="1000" dirty="0" err="1"/>
              <a:t>pM</a:t>
            </a:r>
            <a:r>
              <a:rPr lang="en-US" sz="1000" dirty="0"/>
              <a:t>};</a:t>
            </a:r>
          </a:p>
          <a:p>
            <a:r>
              <a:rPr lang="en-US" sz="1000" dirty="0" err="1"/>
              <a:t>anti_Ab_max</a:t>
            </a:r>
            <a:r>
              <a:rPr lang="en-US" sz="1000" dirty="0"/>
              <a:t> = 941000 {units: </a:t>
            </a:r>
            <a:r>
              <a:rPr lang="en-US" sz="1000" dirty="0" err="1"/>
              <a:t>pM</a:t>
            </a:r>
            <a:r>
              <a:rPr lang="en-US" sz="1000" dirty="0"/>
              <a:t>};</a:t>
            </a:r>
          </a:p>
          <a:p>
            <a:pPr marL="285750" indent="-28575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xmlns="" id="{A7267128-9149-4EDD-A7F7-36045629C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82" y="4024357"/>
            <a:ext cx="4313709" cy="2151594"/>
          </a:xfrm>
          <a:prstGeom prst="rect">
            <a:avLst/>
          </a:prstGeom>
        </p:spPr>
      </p:pic>
      <p:pic>
        <p:nvPicPr>
          <p:cNvPr id="8" name="Picture 7">
            <a:extLst>
              <a:ext uri="{FF2B5EF4-FFF2-40B4-BE49-F238E27FC236}">
                <a16:creationId xmlns:a16="http://schemas.microsoft.com/office/drawing/2014/main" xmlns="" id="{D102053F-3A9E-4352-8D45-B2314653B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192" y="4024357"/>
            <a:ext cx="4313709" cy="2151594"/>
          </a:xfrm>
          <a:prstGeom prst="rect">
            <a:avLst/>
          </a:prstGeom>
        </p:spPr>
      </p:pic>
    </p:spTree>
    <p:extLst>
      <p:ext uri="{BB962C8B-B14F-4D97-AF65-F5344CB8AC3E}">
        <p14:creationId xmlns:p14="http://schemas.microsoft.com/office/powerpoint/2010/main" val="8790251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xmlns="" id="{B024B872-507A-4C79-B75E-90137F5363F8}"/>
              </a:ext>
            </a:extLst>
          </p:cNvPr>
          <p:cNvSpPr>
            <a:spLocks noGrp="1"/>
          </p:cNvSpPr>
          <p:nvPr>
            <p:ph type="sldNum" sz="quarter" idx="12"/>
          </p:nvPr>
        </p:nvSpPr>
        <p:spPr/>
        <p:txBody>
          <a:bodyPr/>
          <a:lstStyle/>
          <a:p>
            <a:fld id="{8D0E1ED9-1B5C-4060-9004-48CB920062D4}" type="slidenum">
              <a:rPr lang="ru-RU" smtClean="0"/>
              <a:pPr/>
              <a:t>87</a:t>
            </a:fld>
            <a:endParaRPr lang="ru-RU"/>
          </a:p>
        </p:txBody>
      </p:sp>
      <p:sp>
        <p:nvSpPr>
          <p:cNvPr id="17" name="TextBox 16">
            <a:extLst>
              <a:ext uri="{FF2B5EF4-FFF2-40B4-BE49-F238E27FC236}">
                <a16:creationId xmlns:a16="http://schemas.microsoft.com/office/drawing/2014/main" xmlns="" id="{8575FB8D-B80A-4D7F-8A53-C2DCB2525375}"/>
              </a:ext>
            </a:extLst>
          </p:cNvPr>
          <p:cNvSpPr txBox="1"/>
          <p:nvPr/>
        </p:nvSpPr>
        <p:spPr>
          <a:xfrm>
            <a:off x="4838700" y="766233"/>
            <a:ext cx="4191437" cy="3170099"/>
          </a:xfrm>
          <a:prstGeom prst="rect">
            <a:avLst/>
          </a:prstGeom>
          <a:noFill/>
        </p:spPr>
        <p:txBody>
          <a:bodyPr wrap="square" rtlCol="0">
            <a:spAutoFit/>
          </a:bodyPr>
          <a:lstStyle/>
          <a:p>
            <a:pPr marL="285750" indent="-285750">
              <a:buFont typeface="Arial" panose="020B0604020202020204" pitchFamily="34" charset="0"/>
              <a:buChar char="•"/>
            </a:pPr>
            <a:r>
              <a:rPr lang="en-US" sz="1600" dirty="0"/>
              <a:t>Viral load and % of viral </a:t>
            </a:r>
            <a:r>
              <a:rPr lang="en-US" sz="1600" dirty="0" err="1"/>
              <a:t>subgenomic</a:t>
            </a:r>
            <a:r>
              <a:rPr lang="en-US" sz="1600" dirty="0"/>
              <a:t> mRNA in sputum were simulated </a:t>
            </a:r>
          </a:p>
          <a:p>
            <a:pPr marL="285750" indent="-285750">
              <a:buFont typeface="Arial" panose="020B0604020202020204" pitchFamily="34" charset="0"/>
              <a:buChar char="•"/>
            </a:pPr>
            <a:r>
              <a:rPr lang="en-US" sz="1600" dirty="0"/>
              <a:t>Following </a:t>
            </a:r>
            <a:r>
              <a:rPr lang="en-US" sz="1600" b="1" dirty="0">
                <a:solidFill>
                  <a:srgbClr val="C00000"/>
                </a:solidFill>
              </a:rPr>
              <a:t>3</a:t>
            </a:r>
            <a:r>
              <a:rPr lang="en-US" sz="1600" dirty="0"/>
              <a:t> parameters were refitted: </a:t>
            </a:r>
          </a:p>
          <a:p>
            <a:r>
              <a:rPr lang="en-US" sz="1200" dirty="0" err="1"/>
              <a:t>kbase_tran_pc_ipc</a:t>
            </a:r>
            <a:r>
              <a:rPr lang="en-US" sz="1200" dirty="0"/>
              <a:t> = 10;//</a:t>
            </a:r>
            <a:r>
              <a:rPr lang="en-US" sz="1200" strike="sngStrike" dirty="0">
                <a:solidFill>
                  <a:srgbClr val="FF0000"/>
                </a:solidFill>
              </a:rPr>
              <a:t>0.25</a:t>
            </a:r>
            <a:r>
              <a:rPr lang="en-US" sz="1200" dirty="0"/>
              <a:t>; // {units: 1/</a:t>
            </a:r>
            <a:r>
              <a:rPr lang="en-US" sz="1200" dirty="0" err="1"/>
              <a:t>pmole</a:t>
            </a:r>
            <a:r>
              <a:rPr lang="en-US" sz="1200" dirty="0"/>
              <a:t>/h};</a:t>
            </a:r>
          </a:p>
          <a:p>
            <a:r>
              <a:rPr lang="en-US" sz="1200" dirty="0" err="1"/>
              <a:t>kbase_tran_ipc_vpc</a:t>
            </a:r>
            <a:r>
              <a:rPr lang="en-US" sz="1200" dirty="0"/>
              <a:t> = 10;//</a:t>
            </a:r>
            <a:r>
              <a:rPr lang="en-US" sz="1200" strike="sngStrike" dirty="0">
                <a:solidFill>
                  <a:srgbClr val="FF0000"/>
                </a:solidFill>
              </a:rPr>
              <a:t>0.25</a:t>
            </a:r>
            <a:r>
              <a:rPr lang="en-US" sz="1200" dirty="0"/>
              <a:t>; // {units: 1/</a:t>
            </a:r>
            <a:r>
              <a:rPr lang="en-US" sz="1200" dirty="0" err="1"/>
              <a:t>pmole</a:t>
            </a:r>
            <a:r>
              <a:rPr lang="en-US" sz="1200" dirty="0"/>
              <a:t>/h};</a:t>
            </a:r>
          </a:p>
          <a:p>
            <a:r>
              <a:rPr lang="en-US" sz="1200" dirty="0" err="1"/>
              <a:t>k_rep_cov_rna_vpc</a:t>
            </a:r>
            <a:r>
              <a:rPr lang="en-US" sz="1200" dirty="0"/>
              <a:t> = 0.2;//</a:t>
            </a:r>
            <a:r>
              <a:rPr lang="en-US" sz="1200" strike="sngStrike" dirty="0">
                <a:solidFill>
                  <a:srgbClr val="FF0000"/>
                </a:solidFill>
              </a:rPr>
              <a:t>0.5</a:t>
            </a:r>
            <a:r>
              <a:rPr lang="en-US" sz="1200" dirty="0"/>
              <a:t>; // {units: 1/h};</a:t>
            </a:r>
          </a:p>
          <a:p>
            <a:endParaRPr lang="en-US" sz="1600" dirty="0"/>
          </a:p>
          <a:p>
            <a:pPr marL="285750" indent="-285750">
              <a:buFont typeface="Arial" panose="020B0604020202020204" pitchFamily="34" charset="0"/>
              <a:buChar char="•"/>
            </a:pPr>
            <a:r>
              <a:rPr lang="en-US" sz="1600" dirty="0"/>
              <a:t>COV initial values in alveolar surfactant and their correspondence to viral concentration in sputum: </a:t>
            </a:r>
          </a:p>
          <a:p>
            <a:r>
              <a:rPr lang="en-US" sz="1200" dirty="0"/>
              <a:t>COV(0) = 1.7e-3 </a:t>
            </a:r>
            <a:r>
              <a:rPr lang="en-US" sz="1200" dirty="0" err="1"/>
              <a:t>pM</a:t>
            </a:r>
            <a:r>
              <a:rPr lang="en-US" sz="1200" dirty="0"/>
              <a:t> </a:t>
            </a:r>
            <a:r>
              <a:rPr lang="en-US" sz="1200" dirty="0">
                <a:sym typeface="Wingdings" panose="05000000000000000000" pitchFamily="2" charset="2"/>
              </a:rPr>
              <a:t> 1e5 copies/mL</a:t>
            </a:r>
          </a:p>
          <a:p>
            <a:r>
              <a:rPr lang="en-US" sz="1200" dirty="0"/>
              <a:t>COV(0) = 2e-3 </a:t>
            </a:r>
            <a:r>
              <a:rPr lang="en-US" sz="1200" dirty="0" err="1"/>
              <a:t>pM</a:t>
            </a:r>
            <a:r>
              <a:rPr lang="en-US" sz="1200" dirty="0"/>
              <a:t> </a:t>
            </a:r>
            <a:r>
              <a:rPr lang="en-US" sz="1200" dirty="0">
                <a:sym typeface="Wingdings" panose="05000000000000000000" pitchFamily="2" charset="2"/>
              </a:rPr>
              <a:t> 1.2e5 copies/mL</a:t>
            </a:r>
          </a:p>
          <a:p>
            <a:r>
              <a:rPr lang="en-US" sz="1200" dirty="0"/>
              <a:t>COV(0) = 2.5e-3 </a:t>
            </a:r>
            <a:r>
              <a:rPr lang="en-US" sz="1200" dirty="0" err="1"/>
              <a:t>pM</a:t>
            </a:r>
            <a:r>
              <a:rPr lang="en-US" sz="1200" dirty="0"/>
              <a:t> </a:t>
            </a:r>
            <a:r>
              <a:rPr lang="en-US" sz="1200" dirty="0">
                <a:sym typeface="Wingdings" panose="05000000000000000000" pitchFamily="2" charset="2"/>
              </a:rPr>
              <a:t> 1.5e5 copies/mL</a:t>
            </a:r>
            <a:endParaRPr lang="en-US" sz="1200" dirty="0"/>
          </a:p>
          <a:p>
            <a:pPr marL="285750" indent="-285750">
              <a:buFont typeface="Arial" panose="020B0604020202020204" pitchFamily="34" charset="0"/>
              <a:buChar char="•"/>
            </a:pPr>
            <a:endParaRPr lang="ru-RU" sz="1600" dirty="0"/>
          </a:p>
        </p:txBody>
      </p:sp>
      <p:grpSp>
        <p:nvGrpSpPr>
          <p:cNvPr id="14" name="Group 13">
            <a:extLst>
              <a:ext uri="{FF2B5EF4-FFF2-40B4-BE49-F238E27FC236}">
                <a16:creationId xmlns:a16="http://schemas.microsoft.com/office/drawing/2014/main" xmlns="" id="{82128D77-B277-4D47-8CA6-13F0A5D6D3EC}"/>
              </a:ext>
            </a:extLst>
          </p:cNvPr>
          <p:cNvGrpSpPr/>
          <p:nvPr/>
        </p:nvGrpSpPr>
        <p:grpSpPr>
          <a:xfrm>
            <a:off x="139773" y="819149"/>
            <a:ext cx="4539675" cy="2643347"/>
            <a:chOff x="139773" y="819149"/>
            <a:chExt cx="4539675" cy="2643347"/>
          </a:xfrm>
        </p:grpSpPr>
        <p:pic>
          <p:nvPicPr>
            <p:cNvPr id="8" name="Picture 7">
              <a:extLst>
                <a:ext uri="{FF2B5EF4-FFF2-40B4-BE49-F238E27FC236}">
                  <a16:creationId xmlns:a16="http://schemas.microsoft.com/office/drawing/2014/main" xmlns="" id="{586BFEF8-75A4-4D48-B273-2561AE2DC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3" y="819149"/>
              <a:ext cx="4539675" cy="2643347"/>
            </a:xfrm>
            <a:prstGeom prst="rect">
              <a:avLst/>
            </a:prstGeom>
          </p:spPr>
        </p:pic>
        <p:sp>
          <p:nvSpPr>
            <p:cNvPr id="20" name="TextBox 19">
              <a:extLst>
                <a:ext uri="{FF2B5EF4-FFF2-40B4-BE49-F238E27FC236}">
                  <a16:creationId xmlns:a16="http://schemas.microsoft.com/office/drawing/2014/main" xmlns="" id="{A0C10E94-7E3A-44CE-84AB-3C8F05A0AC83}"/>
                </a:ext>
              </a:extLst>
            </p:cNvPr>
            <p:cNvSpPr txBox="1"/>
            <p:nvPr/>
          </p:nvSpPr>
          <p:spPr>
            <a:xfrm>
              <a:off x="2745318" y="1006802"/>
              <a:ext cx="1845732" cy="861774"/>
            </a:xfrm>
            <a:prstGeom prst="rect">
              <a:avLst/>
            </a:prstGeom>
            <a:noFill/>
          </p:spPr>
          <p:txBody>
            <a:bodyPr wrap="square" rtlCol="0">
              <a:spAutoFit/>
            </a:bodyPr>
            <a:lstStyle/>
            <a:p>
              <a:r>
                <a:rPr lang="en-US" sz="1000" dirty="0"/>
                <a:t>Wolfer et al, doi.org/10.1101/</a:t>
              </a:r>
            </a:p>
            <a:p>
              <a:r>
                <a:rPr lang="en-US" sz="1000" dirty="0"/>
                <a:t>2020.03.05.20030502</a:t>
              </a:r>
            </a:p>
            <a:p>
              <a:r>
                <a:rPr lang="en-US" sz="1000" dirty="0">
                  <a:solidFill>
                    <a:srgbClr val="0000FF"/>
                  </a:solidFill>
                </a:rPr>
                <a:t>Time/value of peak viral load and range of viral shedding [PMID 32315724]</a:t>
              </a:r>
              <a:endParaRPr lang="ru-RU" sz="1000" dirty="0">
                <a:solidFill>
                  <a:srgbClr val="0000FF"/>
                </a:solidFill>
              </a:endParaRPr>
            </a:p>
          </p:txBody>
        </p:sp>
        <p:sp>
          <p:nvSpPr>
            <p:cNvPr id="18" name="TextBox 17">
              <a:extLst>
                <a:ext uri="{FF2B5EF4-FFF2-40B4-BE49-F238E27FC236}">
                  <a16:creationId xmlns:a16="http://schemas.microsoft.com/office/drawing/2014/main" xmlns="" id="{B5E1180F-2648-40DC-A508-D49C10E01891}"/>
                </a:ext>
              </a:extLst>
            </p:cNvPr>
            <p:cNvSpPr txBox="1"/>
            <p:nvPr/>
          </p:nvSpPr>
          <p:spPr>
            <a:xfrm>
              <a:off x="1536469" y="2293182"/>
              <a:ext cx="1217993" cy="707886"/>
            </a:xfrm>
            <a:prstGeom prst="rect">
              <a:avLst/>
            </a:prstGeom>
            <a:noFill/>
          </p:spPr>
          <p:txBody>
            <a:bodyPr wrap="square" rtlCol="0">
              <a:spAutoFit/>
            </a:bodyPr>
            <a:lstStyle/>
            <a:p>
              <a:r>
                <a:rPr lang="en-US" sz="1000" b="1" dirty="0"/>
                <a:t>Virus initial concentration: 1.2e5 copies/mL</a:t>
              </a:r>
            </a:p>
            <a:p>
              <a:r>
                <a:rPr lang="en-US" sz="1000" b="1" dirty="0">
                  <a:solidFill>
                    <a:srgbClr val="0000FF"/>
                  </a:solidFill>
                </a:rPr>
                <a:t>1.5e5 copies/mL</a:t>
              </a:r>
              <a:endParaRPr lang="ru-RU" sz="1000" b="1" dirty="0">
                <a:solidFill>
                  <a:srgbClr val="0000FF"/>
                </a:solidFill>
              </a:endParaRPr>
            </a:p>
          </p:txBody>
        </p:sp>
      </p:grpSp>
      <p:grpSp>
        <p:nvGrpSpPr>
          <p:cNvPr id="25" name="Group 24">
            <a:extLst>
              <a:ext uri="{FF2B5EF4-FFF2-40B4-BE49-F238E27FC236}">
                <a16:creationId xmlns:a16="http://schemas.microsoft.com/office/drawing/2014/main" xmlns="" id="{3F2A221A-D552-4C70-AB6E-34B30E3E181A}"/>
              </a:ext>
            </a:extLst>
          </p:cNvPr>
          <p:cNvGrpSpPr/>
          <p:nvPr/>
        </p:nvGrpSpPr>
        <p:grpSpPr>
          <a:xfrm>
            <a:off x="4682060" y="3756515"/>
            <a:ext cx="4348078" cy="2736176"/>
            <a:chOff x="4682060" y="3756515"/>
            <a:chExt cx="4348078" cy="2736176"/>
          </a:xfrm>
        </p:grpSpPr>
        <p:pic>
          <p:nvPicPr>
            <p:cNvPr id="12" name="Picture 11">
              <a:extLst>
                <a:ext uri="{FF2B5EF4-FFF2-40B4-BE49-F238E27FC236}">
                  <a16:creationId xmlns:a16="http://schemas.microsoft.com/office/drawing/2014/main" xmlns="" id="{43DE440A-B917-46F9-BF5D-B94474791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060" y="3756515"/>
              <a:ext cx="4348078" cy="2736176"/>
            </a:xfrm>
            <a:prstGeom prst="rect">
              <a:avLst/>
            </a:prstGeom>
          </p:spPr>
        </p:pic>
        <p:sp>
          <p:nvSpPr>
            <p:cNvPr id="16" name="TextBox 15">
              <a:extLst>
                <a:ext uri="{FF2B5EF4-FFF2-40B4-BE49-F238E27FC236}">
                  <a16:creationId xmlns:a16="http://schemas.microsoft.com/office/drawing/2014/main" xmlns="" id="{1E7F88A8-60C5-4FEA-B8F2-94F337325FC0}"/>
                </a:ext>
              </a:extLst>
            </p:cNvPr>
            <p:cNvSpPr txBox="1"/>
            <p:nvPr/>
          </p:nvSpPr>
          <p:spPr>
            <a:xfrm>
              <a:off x="5218502" y="4020685"/>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sp>
          <p:nvSpPr>
            <p:cNvPr id="23" name="TextBox 22">
              <a:extLst>
                <a:ext uri="{FF2B5EF4-FFF2-40B4-BE49-F238E27FC236}">
                  <a16:creationId xmlns:a16="http://schemas.microsoft.com/office/drawing/2014/main" xmlns="" id="{60EEA6A1-DC0E-4B18-99BA-95F1A38AB271}"/>
                </a:ext>
              </a:extLst>
            </p:cNvPr>
            <p:cNvSpPr txBox="1"/>
            <p:nvPr/>
          </p:nvSpPr>
          <p:spPr>
            <a:xfrm>
              <a:off x="5846241" y="5311119"/>
              <a:ext cx="1217993" cy="707886"/>
            </a:xfrm>
            <a:prstGeom prst="rect">
              <a:avLst/>
            </a:prstGeom>
            <a:noFill/>
          </p:spPr>
          <p:txBody>
            <a:bodyPr wrap="square" rtlCol="0">
              <a:spAutoFit/>
            </a:bodyPr>
            <a:lstStyle/>
            <a:p>
              <a:r>
                <a:rPr lang="en-US" sz="1000" b="1" dirty="0"/>
                <a:t>Virus initial concentration: 1.2e5 copies/mL</a:t>
              </a:r>
            </a:p>
            <a:p>
              <a:r>
                <a:rPr lang="en-US" sz="1000" b="1" dirty="0">
                  <a:solidFill>
                    <a:srgbClr val="0000FF"/>
                  </a:solidFill>
                </a:rPr>
                <a:t>1.5e5 copies/mL</a:t>
              </a:r>
              <a:endParaRPr lang="ru-RU" sz="1000" b="1" dirty="0">
                <a:solidFill>
                  <a:srgbClr val="0000FF"/>
                </a:solidFill>
              </a:endParaRPr>
            </a:p>
          </p:txBody>
        </p:sp>
      </p:grpSp>
      <p:grpSp>
        <p:nvGrpSpPr>
          <p:cNvPr id="24" name="Group 23">
            <a:extLst>
              <a:ext uri="{FF2B5EF4-FFF2-40B4-BE49-F238E27FC236}">
                <a16:creationId xmlns:a16="http://schemas.microsoft.com/office/drawing/2014/main" xmlns="" id="{EE6F5CBD-4370-4B8C-8A5F-FA63A20945F9}"/>
              </a:ext>
            </a:extLst>
          </p:cNvPr>
          <p:cNvGrpSpPr/>
          <p:nvPr/>
        </p:nvGrpSpPr>
        <p:grpSpPr>
          <a:xfrm>
            <a:off x="139774" y="3756515"/>
            <a:ext cx="4538712" cy="2736176"/>
            <a:chOff x="139774" y="3756515"/>
            <a:chExt cx="4538712" cy="2736176"/>
          </a:xfrm>
        </p:grpSpPr>
        <p:pic>
          <p:nvPicPr>
            <p:cNvPr id="10" name="Picture 9">
              <a:extLst>
                <a:ext uri="{FF2B5EF4-FFF2-40B4-BE49-F238E27FC236}">
                  <a16:creationId xmlns:a16="http://schemas.microsoft.com/office/drawing/2014/main" xmlns="" id="{5FB11FDE-B5F3-4E6D-99AA-3A002F89C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74" y="3756515"/>
              <a:ext cx="4538712" cy="2736176"/>
            </a:xfrm>
            <a:prstGeom prst="rect">
              <a:avLst/>
            </a:prstGeom>
          </p:spPr>
        </p:pic>
        <p:sp>
          <p:nvSpPr>
            <p:cNvPr id="22" name="TextBox 21">
              <a:extLst>
                <a:ext uri="{FF2B5EF4-FFF2-40B4-BE49-F238E27FC236}">
                  <a16:creationId xmlns:a16="http://schemas.microsoft.com/office/drawing/2014/main" xmlns="" id="{D8947261-01AC-4904-ACA0-B7919C94086C}"/>
                </a:ext>
              </a:extLst>
            </p:cNvPr>
            <p:cNvSpPr txBox="1"/>
            <p:nvPr/>
          </p:nvSpPr>
          <p:spPr>
            <a:xfrm>
              <a:off x="1517419" y="5465007"/>
              <a:ext cx="1217993" cy="553998"/>
            </a:xfrm>
            <a:prstGeom prst="rect">
              <a:avLst/>
            </a:prstGeom>
            <a:noFill/>
          </p:spPr>
          <p:txBody>
            <a:bodyPr wrap="square" rtlCol="0">
              <a:spAutoFit/>
            </a:bodyPr>
            <a:lstStyle/>
            <a:p>
              <a:r>
                <a:rPr lang="en-US" sz="1000" b="1" dirty="0"/>
                <a:t>Virus initial concentration: 1e5 copies/mL</a:t>
              </a:r>
            </a:p>
          </p:txBody>
        </p:sp>
        <p:sp>
          <p:nvSpPr>
            <p:cNvPr id="7" name="TextBox 6">
              <a:extLst>
                <a:ext uri="{FF2B5EF4-FFF2-40B4-BE49-F238E27FC236}">
                  <a16:creationId xmlns:a16="http://schemas.microsoft.com/office/drawing/2014/main" xmlns="" id="{62BC0829-5B49-45FD-A7E9-9360828F14D0}"/>
                </a:ext>
              </a:extLst>
            </p:cNvPr>
            <p:cNvSpPr txBox="1"/>
            <p:nvPr/>
          </p:nvSpPr>
          <p:spPr>
            <a:xfrm>
              <a:off x="3556654" y="3938808"/>
              <a:ext cx="1074207" cy="707886"/>
            </a:xfrm>
            <a:prstGeom prst="rect">
              <a:avLst/>
            </a:prstGeom>
            <a:noFill/>
          </p:spPr>
          <p:txBody>
            <a:bodyPr wrap="square" rtlCol="0">
              <a:spAutoFit/>
            </a:bodyPr>
            <a:lstStyle/>
            <a:p>
              <a:r>
                <a:rPr lang="en-US" sz="1000" dirty="0"/>
                <a:t>Data were averaged from [PMID 32125362]</a:t>
              </a:r>
              <a:endParaRPr lang="ru-RU" sz="1000" dirty="0"/>
            </a:p>
          </p:txBody>
        </p:sp>
      </p:grpSp>
    </p:spTree>
    <p:extLst>
      <p:ext uri="{BB962C8B-B14F-4D97-AF65-F5344CB8AC3E}">
        <p14:creationId xmlns:p14="http://schemas.microsoft.com/office/powerpoint/2010/main" val="6933185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Viral load dynamics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88</a:t>
            </a:fld>
            <a:endParaRPr lang="ru-RU"/>
          </a:p>
        </p:txBody>
      </p:sp>
      <p:sp>
        <p:nvSpPr>
          <p:cNvPr id="17" name="TextBox 16">
            <a:extLst>
              <a:ext uri="{FF2B5EF4-FFF2-40B4-BE49-F238E27FC236}">
                <a16:creationId xmlns:a16="http://schemas.microsoft.com/office/drawing/2014/main" xmlns="" id="{69E8A2DA-6FD8-40B5-98C9-574AB8F19F2E}"/>
              </a:ext>
            </a:extLst>
          </p:cNvPr>
          <p:cNvSpPr txBox="1"/>
          <p:nvPr/>
        </p:nvSpPr>
        <p:spPr>
          <a:xfrm>
            <a:off x="304800" y="5359398"/>
            <a:ext cx="8712200"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There is a threshold in virus initial concentration in sputum. </a:t>
            </a:r>
          </a:p>
          <a:p>
            <a:pPr marL="285750" indent="-285750">
              <a:buFont typeface="Arial" panose="020B0604020202020204" pitchFamily="34" charset="0"/>
              <a:buChar char="•"/>
            </a:pPr>
            <a:r>
              <a:rPr lang="en-US" sz="1500" dirty="0"/>
              <a:t>The values above the threshold lead to substantial and transient virus load in sputum. </a:t>
            </a:r>
          </a:p>
          <a:p>
            <a:pPr marL="285750" indent="-285750">
              <a:buFont typeface="Arial" panose="020B0604020202020204" pitchFamily="34" charset="0"/>
              <a:buChar char="•"/>
            </a:pPr>
            <a:r>
              <a:rPr lang="en-US" sz="1500" dirty="0"/>
              <a:t>The values below the threshold do not allow detect virus in sputum at any time. </a:t>
            </a:r>
          </a:p>
          <a:p>
            <a:pPr marL="285750" indent="-285750">
              <a:buFont typeface="Arial" panose="020B0604020202020204" pitchFamily="34" charset="0"/>
              <a:buChar char="•"/>
            </a:pPr>
            <a:r>
              <a:rPr lang="en-US" sz="1500" dirty="0"/>
              <a:t>Increase in virus initial concentration results in higher peak of viral load which is faster achieved.  </a:t>
            </a:r>
            <a:endParaRPr lang="ru-RU" sz="1500" dirty="0"/>
          </a:p>
        </p:txBody>
      </p:sp>
      <p:grpSp>
        <p:nvGrpSpPr>
          <p:cNvPr id="8" name="Group 7">
            <a:extLst>
              <a:ext uri="{FF2B5EF4-FFF2-40B4-BE49-F238E27FC236}">
                <a16:creationId xmlns:a16="http://schemas.microsoft.com/office/drawing/2014/main" xmlns="" id="{59F385CA-9BE3-4E44-85CC-E2C37EE818E8}"/>
              </a:ext>
            </a:extLst>
          </p:cNvPr>
          <p:cNvGrpSpPr/>
          <p:nvPr/>
        </p:nvGrpSpPr>
        <p:grpSpPr>
          <a:xfrm>
            <a:off x="352553" y="802216"/>
            <a:ext cx="8378928" cy="4451627"/>
            <a:chOff x="352553" y="802216"/>
            <a:chExt cx="8378928" cy="4451627"/>
          </a:xfrm>
        </p:grpSpPr>
        <p:pic>
          <p:nvPicPr>
            <p:cNvPr id="6" name="Picture 5">
              <a:extLst>
                <a:ext uri="{FF2B5EF4-FFF2-40B4-BE49-F238E27FC236}">
                  <a16:creationId xmlns:a16="http://schemas.microsoft.com/office/drawing/2014/main" xmlns="" id="{704E8671-B41F-47E1-8E8A-46FCD9900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53" y="802216"/>
              <a:ext cx="8378928" cy="4451627"/>
            </a:xfrm>
            <a:prstGeom prst="rect">
              <a:avLst/>
            </a:prstGeom>
          </p:spPr>
        </p:pic>
        <p:sp>
          <p:nvSpPr>
            <p:cNvPr id="12" name="TextBox 11">
              <a:extLst>
                <a:ext uri="{FF2B5EF4-FFF2-40B4-BE49-F238E27FC236}">
                  <a16:creationId xmlns:a16="http://schemas.microsoft.com/office/drawing/2014/main" xmlns="" id="{E41B3741-1597-474C-A2C6-D9D3C10FC778}"/>
                </a:ext>
              </a:extLst>
            </p:cNvPr>
            <p:cNvSpPr txBox="1"/>
            <p:nvPr/>
          </p:nvSpPr>
          <p:spPr>
            <a:xfrm>
              <a:off x="1367640" y="1273703"/>
              <a:ext cx="2533790" cy="1169551"/>
            </a:xfrm>
            <a:prstGeom prst="rect">
              <a:avLst/>
            </a:prstGeom>
            <a:noFill/>
          </p:spPr>
          <p:txBody>
            <a:bodyPr wrap="square" rtlCol="0">
              <a:spAutoFit/>
            </a:bodyPr>
            <a:lstStyle/>
            <a:p>
              <a:r>
                <a:rPr lang="en-US" sz="1400" b="1" dirty="0"/>
                <a:t>Virus initial concentration: </a:t>
              </a:r>
            </a:p>
            <a:p>
              <a:r>
                <a:rPr lang="en-US" sz="1400" b="1" dirty="0"/>
                <a:t>1.5e5 copies/mL</a:t>
              </a:r>
            </a:p>
            <a:p>
              <a:r>
                <a:rPr lang="en-US" sz="1400" b="1" dirty="0">
                  <a:solidFill>
                    <a:srgbClr val="0000FF"/>
                  </a:solidFill>
                </a:rPr>
                <a:t>1.25e5 copies/mL</a:t>
              </a:r>
            </a:p>
            <a:p>
              <a:r>
                <a:rPr lang="en-US" sz="1400" b="1" dirty="0">
                  <a:solidFill>
                    <a:srgbClr val="FF0000"/>
                  </a:solidFill>
                </a:rPr>
                <a:t>1.04e5 copies/mL</a:t>
              </a:r>
            </a:p>
            <a:p>
              <a:r>
                <a:rPr lang="en-US" sz="1400" b="1" dirty="0">
                  <a:solidFill>
                    <a:srgbClr val="00B050"/>
                  </a:solidFill>
                </a:rPr>
                <a:t>8.68e4 copies/mL</a:t>
              </a:r>
              <a:endParaRPr lang="ru-RU" sz="1400" b="1" dirty="0">
                <a:solidFill>
                  <a:srgbClr val="00B050"/>
                </a:solidFill>
              </a:endParaRPr>
            </a:p>
          </p:txBody>
        </p:sp>
        <p:cxnSp>
          <p:nvCxnSpPr>
            <p:cNvPr id="11" name="Straight Connector 10">
              <a:extLst>
                <a:ext uri="{FF2B5EF4-FFF2-40B4-BE49-F238E27FC236}">
                  <a16:creationId xmlns:a16="http://schemas.microsoft.com/office/drawing/2014/main" xmlns="" id="{139E1EFA-6782-4856-82F4-F417163B2DC0}"/>
                </a:ext>
              </a:extLst>
            </p:cNvPr>
            <p:cNvCxnSpPr>
              <a:cxnSpLocks/>
            </p:cNvCxnSpPr>
            <p:nvPr/>
          </p:nvCxnSpPr>
          <p:spPr>
            <a:xfrm>
              <a:off x="1281915" y="3406346"/>
              <a:ext cx="721438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443EB322-E1F6-420F-A1CE-13123C7A42A1}"/>
                </a:ext>
              </a:extLst>
            </p:cNvPr>
            <p:cNvSpPr txBox="1"/>
            <p:nvPr/>
          </p:nvSpPr>
          <p:spPr>
            <a:xfrm>
              <a:off x="1303116" y="3406346"/>
              <a:ext cx="1660968" cy="307777"/>
            </a:xfrm>
            <a:prstGeom prst="rect">
              <a:avLst/>
            </a:prstGeom>
            <a:noFill/>
          </p:spPr>
          <p:txBody>
            <a:bodyPr wrap="none" rtlCol="0">
              <a:spAutoFit/>
            </a:bodyPr>
            <a:lstStyle/>
            <a:p>
              <a:r>
                <a:rPr lang="en-US" sz="1400" dirty="0">
                  <a:solidFill>
                    <a:schemeClr val="accent2"/>
                  </a:solidFill>
                </a:rPr>
                <a:t>Limit of detection </a:t>
              </a:r>
              <a:endParaRPr lang="ru-RU" sz="1400" dirty="0">
                <a:solidFill>
                  <a:schemeClr val="accent2"/>
                </a:solidFill>
              </a:endParaRPr>
            </a:p>
          </p:txBody>
        </p:sp>
        <p:sp>
          <p:nvSpPr>
            <p:cNvPr id="13" name="TextBox 12">
              <a:extLst>
                <a:ext uri="{FF2B5EF4-FFF2-40B4-BE49-F238E27FC236}">
                  <a16:creationId xmlns:a16="http://schemas.microsoft.com/office/drawing/2014/main" xmlns="" id="{947E558D-BE0C-4391-A7B7-D7CC04FB3C79}"/>
                </a:ext>
              </a:extLst>
            </p:cNvPr>
            <p:cNvSpPr txBox="1"/>
            <p:nvPr/>
          </p:nvSpPr>
          <p:spPr>
            <a:xfrm>
              <a:off x="5917135" y="1267353"/>
              <a:ext cx="2533790" cy="523220"/>
            </a:xfrm>
            <a:prstGeom prst="rect">
              <a:avLst/>
            </a:prstGeom>
            <a:noFill/>
          </p:spPr>
          <p:txBody>
            <a:bodyPr wrap="square" rtlCol="0">
              <a:spAutoFit/>
            </a:bodyPr>
            <a:lstStyle/>
            <a:p>
              <a:r>
                <a:rPr lang="en-US" sz="1400" b="1" dirty="0"/>
                <a:t>Time of IR switching ON: </a:t>
              </a:r>
            </a:p>
            <a:p>
              <a:r>
                <a:rPr lang="en-US" sz="1400" b="1" dirty="0"/>
                <a:t>50 hour</a:t>
              </a:r>
            </a:p>
          </p:txBody>
        </p:sp>
      </p:grpSp>
    </p:spTree>
    <p:extLst>
      <p:ext uri="{BB962C8B-B14F-4D97-AF65-F5344CB8AC3E}">
        <p14:creationId xmlns:p14="http://schemas.microsoft.com/office/powerpoint/2010/main" val="80368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Simulations: Viral load dynamics w/o IR induction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89</a:t>
            </a:fld>
            <a:endParaRPr lang="ru-RU"/>
          </a:p>
        </p:txBody>
      </p:sp>
      <p:grpSp>
        <p:nvGrpSpPr>
          <p:cNvPr id="15" name="Group 14">
            <a:extLst>
              <a:ext uri="{FF2B5EF4-FFF2-40B4-BE49-F238E27FC236}">
                <a16:creationId xmlns:a16="http://schemas.microsoft.com/office/drawing/2014/main" xmlns="" id="{78C3DA08-3E4C-48B2-920B-652930ACB136}"/>
              </a:ext>
            </a:extLst>
          </p:cNvPr>
          <p:cNvGrpSpPr/>
          <p:nvPr/>
        </p:nvGrpSpPr>
        <p:grpSpPr>
          <a:xfrm>
            <a:off x="846666" y="824542"/>
            <a:ext cx="6706349" cy="3900379"/>
            <a:chOff x="846666" y="824542"/>
            <a:chExt cx="6706349" cy="3900379"/>
          </a:xfrm>
        </p:grpSpPr>
        <p:pic>
          <p:nvPicPr>
            <p:cNvPr id="5" name="Picture 4">
              <a:extLst>
                <a:ext uri="{FF2B5EF4-FFF2-40B4-BE49-F238E27FC236}">
                  <a16:creationId xmlns:a16="http://schemas.microsoft.com/office/drawing/2014/main" xmlns="" id="{CD7CB10D-B253-4C9A-889C-B46312D8F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66" y="824542"/>
              <a:ext cx="6706349" cy="3900379"/>
            </a:xfrm>
            <a:prstGeom prst="rect">
              <a:avLst/>
            </a:prstGeom>
          </p:spPr>
        </p:pic>
        <p:cxnSp>
          <p:nvCxnSpPr>
            <p:cNvPr id="11" name="Straight Connector 10">
              <a:extLst>
                <a:ext uri="{FF2B5EF4-FFF2-40B4-BE49-F238E27FC236}">
                  <a16:creationId xmlns:a16="http://schemas.microsoft.com/office/drawing/2014/main" xmlns="" id="{139E1EFA-6782-4856-82F4-F417163B2DC0}"/>
                </a:ext>
              </a:extLst>
            </p:cNvPr>
            <p:cNvCxnSpPr>
              <a:cxnSpLocks/>
            </p:cNvCxnSpPr>
            <p:nvPr/>
          </p:nvCxnSpPr>
          <p:spPr>
            <a:xfrm>
              <a:off x="1709139" y="2568132"/>
              <a:ext cx="5622994"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443EB322-E1F6-420F-A1CE-13123C7A42A1}"/>
                </a:ext>
              </a:extLst>
            </p:cNvPr>
            <p:cNvSpPr txBox="1"/>
            <p:nvPr/>
          </p:nvSpPr>
          <p:spPr>
            <a:xfrm>
              <a:off x="1751852" y="2304852"/>
              <a:ext cx="1448730" cy="276999"/>
            </a:xfrm>
            <a:prstGeom prst="rect">
              <a:avLst/>
            </a:prstGeom>
            <a:noFill/>
          </p:spPr>
          <p:txBody>
            <a:bodyPr wrap="none" rtlCol="0">
              <a:spAutoFit/>
            </a:bodyPr>
            <a:lstStyle/>
            <a:p>
              <a:r>
                <a:rPr lang="en-US" sz="1200" dirty="0">
                  <a:solidFill>
                    <a:schemeClr val="accent2"/>
                  </a:solidFill>
                </a:rPr>
                <a:t>Limit of detection </a:t>
              </a:r>
              <a:endParaRPr lang="ru-RU" sz="1200" dirty="0">
                <a:solidFill>
                  <a:schemeClr val="accent2"/>
                </a:solidFill>
              </a:endParaRPr>
            </a:p>
          </p:txBody>
        </p:sp>
        <p:sp>
          <p:nvSpPr>
            <p:cNvPr id="12" name="TextBox 11">
              <a:extLst>
                <a:ext uri="{FF2B5EF4-FFF2-40B4-BE49-F238E27FC236}">
                  <a16:creationId xmlns:a16="http://schemas.microsoft.com/office/drawing/2014/main" xmlns="" id="{E41B3741-1597-474C-A2C6-D9D3C10FC778}"/>
                </a:ext>
              </a:extLst>
            </p:cNvPr>
            <p:cNvSpPr txBox="1"/>
            <p:nvPr/>
          </p:nvSpPr>
          <p:spPr>
            <a:xfrm>
              <a:off x="4916119" y="1182683"/>
              <a:ext cx="2162014" cy="1384995"/>
            </a:xfrm>
            <a:prstGeom prst="rect">
              <a:avLst/>
            </a:prstGeom>
            <a:noFill/>
          </p:spPr>
          <p:txBody>
            <a:bodyPr wrap="square" rtlCol="0">
              <a:spAutoFit/>
            </a:bodyPr>
            <a:lstStyle/>
            <a:p>
              <a:r>
                <a:rPr lang="en-US" sz="1200" b="1" dirty="0"/>
                <a:t>Virus initial concentration: </a:t>
              </a:r>
            </a:p>
            <a:p>
              <a:r>
                <a:rPr lang="en-US" sz="1200" b="1" dirty="0"/>
                <a:t>1.2e5 copies/mL</a:t>
              </a:r>
            </a:p>
            <a:p>
              <a:r>
                <a:rPr lang="en-US" sz="1200" b="1" dirty="0">
                  <a:solidFill>
                    <a:srgbClr val="0000FF"/>
                  </a:solidFill>
                </a:rPr>
                <a:t>3e4 copies/mL</a:t>
              </a:r>
            </a:p>
            <a:p>
              <a:r>
                <a:rPr lang="en-US" sz="1200" b="1" dirty="0">
                  <a:solidFill>
                    <a:srgbClr val="FF0000"/>
                  </a:solidFill>
                </a:rPr>
                <a:t>7.5e3 copies/mL</a:t>
              </a:r>
            </a:p>
            <a:p>
              <a:r>
                <a:rPr lang="en-US" sz="1200" b="1" dirty="0">
                  <a:solidFill>
                    <a:srgbClr val="00B050"/>
                  </a:solidFill>
                </a:rPr>
                <a:t>1.9e3 copies/mL</a:t>
              </a:r>
            </a:p>
            <a:p>
              <a:r>
                <a:rPr lang="en-US" sz="1200" b="1" dirty="0">
                  <a:solidFill>
                    <a:srgbClr val="FF33CC"/>
                  </a:solidFill>
                </a:rPr>
                <a:t>4.7e2 copies/mL</a:t>
              </a:r>
            </a:p>
            <a:p>
              <a:r>
                <a:rPr lang="en-US" sz="1200" b="1" dirty="0">
                  <a:solidFill>
                    <a:srgbClr val="808000"/>
                  </a:solidFill>
                </a:rPr>
                <a:t>1.2e2 copies/mL</a:t>
              </a:r>
              <a:endParaRPr lang="ru-RU" sz="1200" b="1" dirty="0">
                <a:solidFill>
                  <a:srgbClr val="808000"/>
                </a:solidFill>
              </a:endParaRPr>
            </a:p>
          </p:txBody>
        </p:sp>
      </p:grpSp>
      <p:sp>
        <p:nvSpPr>
          <p:cNvPr id="17" name="TextBox 16">
            <a:extLst>
              <a:ext uri="{FF2B5EF4-FFF2-40B4-BE49-F238E27FC236}">
                <a16:creationId xmlns:a16="http://schemas.microsoft.com/office/drawing/2014/main" xmlns="" id="{69E8A2DA-6FD8-40B5-98C9-574AB8F19F2E}"/>
              </a:ext>
            </a:extLst>
          </p:cNvPr>
          <p:cNvSpPr txBox="1"/>
          <p:nvPr/>
        </p:nvSpPr>
        <p:spPr>
          <a:xfrm>
            <a:off x="195320" y="4622792"/>
            <a:ext cx="8821680" cy="2215991"/>
          </a:xfrm>
          <a:prstGeom prst="rect">
            <a:avLst/>
          </a:prstGeom>
          <a:solidFill>
            <a:schemeClr val="bg1"/>
          </a:solidFill>
        </p:spPr>
        <p:txBody>
          <a:bodyPr wrap="square" rtlCol="0">
            <a:spAutoFit/>
          </a:bodyPr>
          <a:lstStyle/>
          <a:p>
            <a:r>
              <a:rPr lang="en-US" sz="1500" i="1" dirty="0"/>
              <a:t>SIMULATION DESIGN:</a:t>
            </a:r>
            <a:r>
              <a:rPr lang="en-US" sz="1500" dirty="0"/>
              <a:t> </a:t>
            </a:r>
            <a:r>
              <a:rPr lang="en-US" sz="1200" dirty="0"/>
              <a:t>(</a:t>
            </a:r>
            <a:r>
              <a:rPr lang="en-US" sz="1200" dirty="0" err="1"/>
              <a:t>i</a:t>
            </a:r>
            <a:r>
              <a:rPr lang="en-US" sz="1200" dirty="0"/>
              <a:t>) initial COV concentration in alveolar surfactant is varied from 2e-3 to 1.9e-6 </a:t>
            </a:r>
            <a:r>
              <a:rPr lang="en-US" sz="1200" dirty="0" err="1"/>
              <a:t>pM</a:t>
            </a:r>
            <a:r>
              <a:rPr lang="en-US" sz="1200" dirty="0"/>
              <a:t>, (ii) there is no induction of IR, i.e. </a:t>
            </a:r>
            <a:r>
              <a:rPr lang="en-US" sz="1200" dirty="0" err="1"/>
              <a:t>switch_ir</a:t>
            </a:r>
            <a:r>
              <a:rPr lang="en-US" sz="1200" dirty="0"/>
              <a:t> = 0 for any time after infection</a:t>
            </a:r>
            <a:endParaRPr lang="en-US" sz="1400" dirty="0"/>
          </a:p>
          <a:p>
            <a:r>
              <a:rPr lang="en-US" sz="1500" dirty="0">
                <a:latin typeface="+mj-lt"/>
              </a:rPr>
              <a:t>RESULTS:</a:t>
            </a:r>
            <a:r>
              <a:rPr lang="en-US" sz="1500" dirty="0"/>
              <a:t> </a:t>
            </a:r>
          </a:p>
          <a:p>
            <a:pPr marL="285750" indent="-285750">
              <a:buFont typeface="Arial" panose="020B0604020202020204" pitchFamily="34" charset="0"/>
              <a:buChar char="•"/>
            </a:pPr>
            <a:r>
              <a:rPr lang="en-US" sz="1200" dirty="0"/>
              <a:t>There is a threshold in virus initial concentration. The values above the threshold lead to substantial steady state virus load. The values below the threshold do not allow detect virus in sputum at any time, i.e. viral load tends to steady state value equal to 0.  </a:t>
            </a:r>
          </a:p>
          <a:p>
            <a:pPr marL="285750" indent="-285750">
              <a:buFont typeface="Arial" panose="020B0604020202020204" pitchFamily="34" charset="0"/>
              <a:buChar char="•"/>
            </a:pPr>
            <a:r>
              <a:rPr lang="en-US" sz="1200" dirty="0"/>
              <a:t>ODE system has 1 unstable and 2 stable steady states. One of the stable steady states correspond to 0 viral load and other corresponds to very substantial viral load. </a:t>
            </a:r>
          </a:p>
          <a:p>
            <a:pPr marL="285750" indent="-285750">
              <a:buFont typeface="Arial" panose="020B0604020202020204" pitchFamily="34" charset="0"/>
              <a:buChar char="•"/>
            </a:pPr>
            <a:r>
              <a:rPr lang="en-US" sz="1200" dirty="0"/>
              <a:t>Model is able to describes self curing dynamics, i.e., viral load tends to 0 when initial virus concentration is below threshold. If initial virus concentration is above threshold then virtual patient is being infected and viral load tends to very high value with time. </a:t>
            </a:r>
            <a:endParaRPr lang="ru-RU" sz="1200" dirty="0"/>
          </a:p>
        </p:txBody>
      </p:sp>
    </p:spTree>
    <p:extLst>
      <p:ext uri="{BB962C8B-B14F-4D97-AF65-F5344CB8AC3E}">
        <p14:creationId xmlns:p14="http://schemas.microsoft.com/office/powerpoint/2010/main" val="1328953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 design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a:t>
            </a:fld>
            <a:endParaRPr lang="ru-RU"/>
          </a:p>
        </p:txBody>
      </p:sp>
    </p:spTree>
    <p:extLst>
      <p:ext uri="{BB962C8B-B14F-4D97-AF65-F5344CB8AC3E}">
        <p14:creationId xmlns:p14="http://schemas.microsoft.com/office/powerpoint/2010/main" val="4594285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Effect of delay in IR on viral load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90</a:t>
            </a:fld>
            <a:endParaRPr lang="ru-RU"/>
          </a:p>
        </p:txBody>
      </p:sp>
      <p:sp>
        <p:nvSpPr>
          <p:cNvPr id="17" name="TextBox 16">
            <a:extLst>
              <a:ext uri="{FF2B5EF4-FFF2-40B4-BE49-F238E27FC236}">
                <a16:creationId xmlns:a16="http://schemas.microsoft.com/office/drawing/2014/main" xmlns="" id="{69E8A2DA-6FD8-40B5-98C9-574AB8F19F2E}"/>
              </a:ext>
            </a:extLst>
          </p:cNvPr>
          <p:cNvSpPr txBox="1"/>
          <p:nvPr/>
        </p:nvSpPr>
        <p:spPr>
          <a:xfrm>
            <a:off x="7056870" y="773295"/>
            <a:ext cx="2087130" cy="5724644"/>
          </a:xfrm>
          <a:prstGeom prst="rect">
            <a:avLst/>
          </a:prstGeom>
          <a:noFill/>
        </p:spPr>
        <p:txBody>
          <a:bodyPr wrap="square" rtlCol="0">
            <a:spAutoFit/>
          </a:bodyPr>
          <a:lstStyle/>
          <a:p>
            <a:r>
              <a:rPr lang="en-US" sz="1400" dirty="0"/>
              <a:t>SIMULATION DESIGN: </a:t>
            </a:r>
          </a:p>
          <a:p>
            <a:pPr marL="285750" indent="-285750">
              <a:buFont typeface="Arial" panose="020B0604020202020204" pitchFamily="34" charset="0"/>
              <a:buChar char="•"/>
            </a:pPr>
            <a:r>
              <a:rPr lang="en-US" sz="1200" dirty="0"/>
              <a:t>Start time of Immune response (IR) was varied from 10 to 320 hours past infection. </a:t>
            </a:r>
          </a:p>
          <a:p>
            <a:pPr marL="285750" indent="-285750">
              <a:buFont typeface="Arial" panose="020B0604020202020204" pitchFamily="34" charset="0"/>
              <a:buChar char="•"/>
            </a:pPr>
            <a:r>
              <a:rPr lang="en-US" sz="1200" dirty="0"/>
              <a:t>Amplitude of IR and virus initial concentration in sputum were kept the same for various start time</a:t>
            </a:r>
          </a:p>
          <a:p>
            <a:pPr marL="285750" indent="-285750">
              <a:buFont typeface="Arial" panose="020B0604020202020204" pitchFamily="34" charset="0"/>
              <a:buChar char="•"/>
            </a:pPr>
            <a:r>
              <a:rPr lang="en-US" sz="1200" dirty="0"/>
              <a:t>At each start time viral load dynamics in sputum was simulated</a:t>
            </a:r>
          </a:p>
          <a:p>
            <a:pPr marL="285750" indent="-285750">
              <a:buFont typeface="Arial" panose="020B0604020202020204" pitchFamily="34" charset="0"/>
              <a:buChar char="•"/>
            </a:pPr>
            <a:endParaRPr lang="en-US" sz="1400" dirty="0"/>
          </a:p>
          <a:p>
            <a:r>
              <a:rPr lang="en-US" sz="1400" dirty="0"/>
              <a:t>RESULTS: </a:t>
            </a:r>
          </a:p>
          <a:p>
            <a:pPr marL="285750" indent="-285750">
              <a:buFont typeface="Arial" panose="020B0604020202020204" pitchFamily="34" charset="0"/>
              <a:buChar char="•"/>
            </a:pPr>
            <a:r>
              <a:rPr lang="en-US" sz="1200" dirty="0"/>
              <a:t>Early IR (10 and </a:t>
            </a:r>
            <a:r>
              <a:rPr lang="en-US" sz="1200" dirty="0">
                <a:solidFill>
                  <a:srgbClr val="0000FF"/>
                </a:solidFill>
              </a:rPr>
              <a:t>20</a:t>
            </a:r>
            <a:r>
              <a:rPr lang="en-US" sz="1200" dirty="0"/>
              <a:t> hours) do not allow detect virus in sputum at any time. </a:t>
            </a:r>
          </a:p>
          <a:p>
            <a:pPr marL="285750" indent="-285750">
              <a:buFont typeface="Arial" panose="020B0604020202020204" pitchFamily="34" charset="0"/>
              <a:buChar char="•"/>
            </a:pPr>
            <a:r>
              <a:rPr lang="en-US" sz="1200" dirty="0"/>
              <a:t>Delay in IR start time substantially increases peak viral load and shifts the peak to later time</a:t>
            </a:r>
          </a:p>
          <a:p>
            <a:pPr marL="285750" indent="-285750">
              <a:buFont typeface="Arial" panose="020B0604020202020204" pitchFamily="34" charset="0"/>
              <a:buChar char="•"/>
            </a:pPr>
            <a:r>
              <a:rPr lang="en-US" sz="1200" dirty="0"/>
              <a:t>Very late IR start time leads to plateau in viral load dynamics with maximal viral load value</a:t>
            </a:r>
            <a:endParaRPr lang="ru-RU" sz="1200" dirty="0"/>
          </a:p>
        </p:txBody>
      </p:sp>
      <p:grpSp>
        <p:nvGrpSpPr>
          <p:cNvPr id="39" name="Group 38">
            <a:extLst>
              <a:ext uri="{FF2B5EF4-FFF2-40B4-BE49-F238E27FC236}">
                <a16:creationId xmlns:a16="http://schemas.microsoft.com/office/drawing/2014/main" xmlns="" id="{26DE0D7D-3179-487E-8D38-F2331554E533}"/>
              </a:ext>
            </a:extLst>
          </p:cNvPr>
          <p:cNvGrpSpPr/>
          <p:nvPr/>
        </p:nvGrpSpPr>
        <p:grpSpPr>
          <a:xfrm>
            <a:off x="0" y="783258"/>
            <a:ext cx="7115175" cy="5521943"/>
            <a:chOff x="0" y="783258"/>
            <a:chExt cx="7115175" cy="5521943"/>
          </a:xfrm>
        </p:grpSpPr>
        <p:pic>
          <p:nvPicPr>
            <p:cNvPr id="14" name="Picture 13">
              <a:extLst>
                <a:ext uri="{FF2B5EF4-FFF2-40B4-BE49-F238E27FC236}">
                  <a16:creationId xmlns:a16="http://schemas.microsoft.com/office/drawing/2014/main" xmlns="" id="{41356777-9059-4297-AFA8-65133C7B9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258"/>
              <a:ext cx="7115175" cy="3003215"/>
            </a:xfrm>
            <a:prstGeom prst="rect">
              <a:avLst/>
            </a:prstGeom>
          </p:spPr>
        </p:pic>
        <p:pic>
          <p:nvPicPr>
            <p:cNvPr id="18" name="Picture 17">
              <a:extLst>
                <a:ext uri="{FF2B5EF4-FFF2-40B4-BE49-F238E27FC236}">
                  <a16:creationId xmlns:a16="http://schemas.microsoft.com/office/drawing/2014/main" xmlns="" id="{12B091E1-2CC4-4394-9782-C024EE5CA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1986"/>
              <a:ext cx="7115175" cy="3003215"/>
            </a:xfrm>
            <a:prstGeom prst="rect">
              <a:avLst/>
            </a:prstGeom>
          </p:spPr>
        </p:pic>
        <p:cxnSp>
          <p:nvCxnSpPr>
            <p:cNvPr id="11" name="Straight Connector 10">
              <a:extLst>
                <a:ext uri="{FF2B5EF4-FFF2-40B4-BE49-F238E27FC236}">
                  <a16:creationId xmlns:a16="http://schemas.microsoft.com/office/drawing/2014/main" xmlns="" id="{139E1EFA-6782-4856-82F4-F417163B2DC0}"/>
                </a:ext>
              </a:extLst>
            </p:cNvPr>
            <p:cNvCxnSpPr>
              <a:cxnSpLocks/>
            </p:cNvCxnSpPr>
            <p:nvPr/>
          </p:nvCxnSpPr>
          <p:spPr>
            <a:xfrm>
              <a:off x="839438" y="5298356"/>
              <a:ext cx="6051842"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E41B3741-1597-474C-A2C6-D9D3C10FC778}"/>
                </a:ext>
              </a:extLst>
            </p:cNvPr>
            <p:cNvSpPr txBox="1"/>
            <p:nvPr/>
          </p:nvSpPr>
          <p:spPr>
            <a:xfrm>
              <a:off x="4335985" y="3628717"/>
              <a:ext cx="2533790" cy="523220"/>
            </a:xfrm>
            <a:prstGeom prst="rect">
              <a:avLst/>
            </a:prstGeom>
            <a:noFill/>
          </p:spPr>
          <p:txBody>
            <a:bodyPr wrap="square" rtlCol="0">
              <a:spAutoFit/>
            </a:bodyPr>
            <a:lstStyle/>
            <a:p>
              <a:r>
                <a:rPr lang="en-US" sz="1400" b="1" dirty="0"/>
                <a:t>Virus initial concentration: </a:t>
              </a:r>
            </a:p>
            <a:p>
              <a:r>
                <a:rPr lang="en-US" sz="1400" b="1" dirty="0"/>
                <a:t>1.2e5 copies/mL</a:t>
              </a:r>
            </a:p>
          </p:txBody>
        </p:sp>
        <p:sp>
          <p:nvSpPr>
            <p:cNvPr id="16" name="TextBox 15">
              <a:extLst>
                <a:ext uri="{FF2B5EF4-FFF2-40B4-BE49-F238E27FC236}">
                  <a16:creationId xmlns:a16="http://schemas.microsoft.com/office/drawing/2014/main" xmlns="" id="{443EB322-E1F6-420F-A1CE-13123C7A42A1}"/>
                </a:ext>
              </a:extLst>
            </p:cNvPr>
            <p:cNvSpPr txBox="1"/>
            <p:nvPr/>
          </p:nvSpPr>
          <p:spPr>
            <a:xfrm>
              <a:off x="5643918" y="5006652"/>
              <a:ext cx="1350050" cy="261610"/>
            </a:xfrm>
            <a:prstGeom prst="rect">
              <a:avLst/>
            </a:prstGeom>
            <a:noFill/>
          </p:spPr>
          <p:txBody>
            <a:bodyPr wrap="none" rtlCol="0">
              <a:spAutoFit/>
            </a:bodyPr>
            <a:lstStyle/>
            <a:p>
              <a:r>
                <a:rPr lang="en-US" sz="1100" dirty="0">
                  <a:solidFill>
                    <a:schemeClr val="accent2"/>
                  </a:solidFill>
                </a:rPr>
                <a:t>Limit of detection </a:t>
              </a:r>
              <a:endParaRPr lang="ru-RU" sz="1100" dirty="0">
                <a:solidFill>
                  <a:schemeClr val="accent2"/>
                </a:solidFill>
              </a:endParaRPr>
            </a:p>
          </p:txBody>
        </p:sp>
        <p:cxnSp>
          <p:nvCxnSpPr>
            <p:cNvPr id="21" name="Straight Arrow Connector 20">
              <a:extLst>
                <a:ext uri="{FF2B5EF4-FFF2-40B4-BE49-F238E27FC236}">
                  <a16:creationId xmlns:a16="http://schemas.microsoft.com/office/drawing/2014/main" xmlns="" id="{9A7CED88-38B6-438E-9D0E-E1C3699EC0C1}"/>
                </a:ext>
              </a:extLst>
            </p:cNvPr>
            <p:cNvCxnSpPr/>
            <p:nvPr/>
          </p:nvCxnSpPr>
          <p:spPr>
            <a:xfrm flipV="1">
              <a:off x="1018310" y="3298887"/>
              <a:ext cx="0" cy="256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54AD41B5-FA18-4F23-98E8-0BBF5D0DC0FA}"/>
                </a:ext>
              </a:extLst>
            </p:cNvPr>
            <p:cNvCxnSpPr/>
            <p:nvPr/>
          </p:nvCxnSpPr>
          <p:spPr>
            <a:xfrm flipV="1">
              <a:off x="1061079" y="3301986"/>
              <a:ext cx="0" cy="25630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3EF1BF3C-8111-4D90-97FF-475A8AB3B629}"/>
                </a:ext>
              </a:extLst>
            </p:cNvPr>
            <p:cNvCxnSpPr/>
            <p:nvPr/>
          </p:nvCxnSpPr>
          <p:spPr>
            <a:xfrm flipV="1">
              <a:off x="1149928" y="3301986"/>
              <a:ext cx="0" cy="25630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427DE337-7E99-421F-9F14-122C76FD550B}"/>
                </a:ext>
              </a:extLst>
            </p:cNvPr>
            <p:cNvCxnSpPr/>
            <p:nvPr/>
          </p:nvCxnSpPr>
          <p:spPr>
            <a:xfrm flipV="1">
              <a:off x="1309255" y="3300845"/>
              <a:ext cx="0" cy="2563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DE7178CF-0784-4FDD-BD01-15455BF1918B}"/>
                </a:ext>
              </a:extLst>
            </p:cNvPr>
            <p:cNvCxnSpPr/>
            <p:nvPr/>
          </p:nvCxnSpPr>
          <p:spPr>
            <a:xfrm flipV="1">
              <a:off x="1614055" y="3300844"/>
              <a:ext cx="0" cy="256309"/>
            </a:xfrm>
            <a:prstGeom prst="straightConnector1">
              <a:avLst/>
            </a:prstGeom>
            <a:ln w="28575">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6765132D-10BB-4AD2-AC1E-420900F181EA}"/>
                </a:ext>
              </a:extLst>
            </p:cNvPr>
            <p:cNvCxnSpPr/>
            <p:nvPr/>
          </p:nvCxnSpPr>
          <p:spPr>
            <a:xfrm flipV="1">
              <a:off x="2244436" y="3300844"/>
              <a:ext cx="0" cy="256309"/>
            </a:xfrm>
            <a:prstGeom prst="straightConnector1">
              <a:avLst/>
            </a:prstGeom>
            <a:ln w="28575">
              <a:solidFill>
                <a:srgbClr val="808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B5C4D11D-9966-4ED1-9339-DE1CF64DC85B}"/>
                </a:ext>
              </a:extLst>
            </p:cNvPr>
            <p:cNvCxnSpPr>
              <a:cxnSpLocks/>
            </p:cNvCxnSpPr>
            <p:nvPr/>
          </p:nvCxnSpPr>
          <p:spPr>
            <a:xfrm>
              <a:off x="1018308" y="5478207"/>
              <a:ext cx="0" cy="256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38EFB9D2-A8ED-4AAB-8C76-A7AA5A00125D}"/>
                </a:ext>
              </a:extLst>
            </p:cNvPr>
            <p:cNvCxnSpPr>
              <a:cxnSpLocks/>
            </p:cNvCxnSpPr>
            <p:nvPr/>
          </p:nvCxnSpPr>
          <p:spPr>
            <a:xfrm>
              <a:off x="1061077" y="5481306"/>
              <a:ext cx="0" cy="25630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DC7D1DEA-40AF-4E63-8DC2-36B78AB2DCBE}"/>
                </a:ext>
              </a:extLst>
            </p:cNvPr>
            <p:cNvCxnSpPr>
              <a:cxnSpLocks/>
            </p:cNvCxnSpPr>
            <p:nvPr/>
          </p:nvCxnSpPr>
          <p:spPr>
            <a:xfrm>
              <a:off x="1149926" y="5392914"/>
              <a:ext cx="0" cy="25630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9E73319B-2C39-47E7-9C39-856B847425F1}"/>
                </a:ext>
              </a:extLst>
            </p:cNvPr>
            <p:cNvCxnSpPr>
              <a:cxnSpLocks/>
            </p:cNvCxnSpPr>
            <p:nvPr/>
          </p:nvCxnSpPr>
          <p:spPr>
            <a:xfrm>
              <a:off x="1309253" y="5166221"/>
              <a:ext cx="0" cy="2563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0877D9D-0898-42AE-9840-FBC88C72AED2}"/>
                </a:ext>
              </a:extLst>
            </p:cNvPr>
            <p:cNvCxnSpPr>
              <a:cxnSpLocks/>
            </p:cNvCxnSpPr>
            <p:nvPr/>
          </p:nvCxnSpPr>
          <p:spPr>
            <a:xfrm>
              <a:off x="1614053" y="4574908"/>
              <a:ext cx="0" cy="256309"/>
            </a:xfrm>
            <a:prstGeom prst="straightConnector1">
              <a:avLst/>
            </a:prstGeom>
            <a:ln w="28575">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F6BAE4D6-973F-40C3-8D34-8131D183A45B}"/>
                </a:ext>
              </a:extLst>
            </p:cNvPr>
            <p:cNvCxnSpPr>
              <a:cxnSpLocks/>
            </p:cNvCxnSpPr>
            <p:nvPr/>
          </p:nvCxnSpPr>
          <p:spPr>
            <a:xfrm>
              <a:off x="2244434" y="3361296"/>
              <a:ext cx="0" cy="256309"/>
            </a:xfrm>
            <a:prstGeom prst="straightConnector1">
              <a:avLst/>
            </a:prstGeom>
            <a:ln w="28575">
              <a:solidFill>
                <a:srgbClr val="808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75C29D6A-5A4D-4D13-B6FF-81ECC3BCB315}"/>
                </a:ext>
              </a:extLst>
            </p:cNvPr>
            <p:cNvSpPr txBox="1"/>
            <p:nvPr/>
          </p:nvSpPr>
          <p:spPr>
            <a:xfrm>
              <a:off x="4183585" y="1457017"/>
              <a:ext cx="2533790" cy="1600438"/>
            </a:xfrm>
            <a:prstGeom prst="rect">
              <a:avLst/>
            </a:prstGeom>
            <a:noFill/>
          </p:spPr>
          <p:txBody>
            <a:bodyPr wrap="square" rtlCol="0">
              <a:spAutoFit/>
            </a:bodyPr>
            <a:lstStyle/>
            <a:p>
              <a:r>
                <a:rPr lang="en-US" sz="1400" b="1" dirty="0"/>
                <a:t>Time of IR switching ON: </a:t>
              </a:r>
            </a:p>
            <a:p>
              <a:r>
                <a:rPr lang="en-US" sz="1400" b="1" dirty="0"/>
                <a:t>10 hour</a:t>
              </a:r>
            </a:p>
            <a:p>
              <a:r>
                <a:rPr lang="en-US" sz="1400" b="1" dirty="0">
                  <a:solidFill>
                    <a:srgbClr val="0000FF"/>
                  </a:solidFill>
                </a:rPr>
                <a:t>20 hour</a:t>
              </a:r>
            </a:p>
            <a:p>
              <a:r>
                <a:rPr lang="en-US" sz="1400" b="1" dirty="0">
                  <a:solidFill>
                    <a:srgbClr val="FF0000"/>
                  </a:solidFill>
                </a:rPr>
                <a:t>40 hour</a:t>
              </a:r>
            </a:p>
            <a:p>
              <a:r>
                <a:rPr lang="en-US" sz="1400" b="1" dirty="0">
                  <a:solidFill>
                    <a:srgbClr val="00B050"/>
                  </a:solidFill>
                </a:rPr>
                <a:t>80 hour</a:t>
              </a:r>
            </a:p>
            <a:p>
              <a:r>
                <a:rPr lang="en-US" sz="1400" b="1" dirty="0">
                  <a:solidFill>
                    <a:srgbClr val="FF33CC"/>
                  </a:solidFill>
                </a:rPr>
                <a:t>160 hour</a:t>
              </a:r>
            </a:p>
            <a:p>
              <a:r>
                <a:rPr lang="en-US" sz="1400" b="1" dirty="0">
                  <a:solidFill>
                    <a:srgbClr val="808000"/>
                  </a:solidFill>
                </a:rPr>
                <a:t>320 hour</a:t>
              </a:r>
              <a:endParaRPr lang="ru-RU" sz="1400" b="1" dirty="0">
                <a:solidFill>
                  <a:srgbClr val="808000"/>
                </a:solidFill>
              </a:endParaRPr>
            </a:p>
          </p:txBody>
        </p:sp>
      </p:grpSp>
    </p:spTree>
    <p:extLst>
      <p:ext uri="{BB962C8B-B14F-4D97-AF65-F5344CB8AC3E}">
        <p14:creationId xmlns:p14="http://schemas.microsoft.com/office/powerpoint/2010/main" val="6889108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A6CEFC3-35E4-46AB-8178-6CE9EA81C1D9}"/>
              </a:ext>
            </a:extLst>
          </p:cNvPr>
          <p:cNvSpPr>
            <a:spLocks noGrp="1"/>
          </p:cNvSpPr>
          <p:nvPr>
            <p:ph type="sldNum" sz="quarter" idx="12"/>
          </p:nvPr>
        </p:nvSpPr>
        <p:spPr/>
        <p:txBody>
          <a:bodyPr/>
          <a:lstStyle/>
          <a:p>
            <a:fld id="{8D0E1ED9-1B5C-4060-9004-48CB920062D4}" type="slidenum">
              <a:rPr lang="ru-RU" smtClean="0"/>
              <a:pPr/>
              <a:t>91</a:t>
            </a:fld>
            <a:endParaRPr lang="ru-RU"/>
          </a:p>
        </p:txBody>
      </p:sp>
    </p:spTree>
    <p:extLst>
      <p:ext uri="{BB962C8B-B14F-4D97-AF65-F5344CB8AC3E}">
        <p14:creationId xmlns:p14="http://schemas.microsoft.com/office/powerpoint/2010/main" val="587504139"/>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7_10_02_InSysBio presentation template_odjr - копия">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nSysBio fonts">
      <a:majorFont>
        <a:latin typeface="Museo Sans Cyrl 700"/>
        <a:ea typeface=""/>
        <a:cs typeface=""/>
      </a:majorFont>
      <a:minorFont>
        <a:latin typeface="Museo Sans Cyrl 300"/>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 template.potx" id="{65CF327D-C925-4E83-B17A-7417270F16B1}" vid="{6FED9176-DF03-4B1D-AED1-FF943B5D0753}"/>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2017_10_02_InSysBio presentation template_odjr - копия</Template>
  <TotalTime>11942</TotalTime>
  <Words>6919</Words>
  <Application>Microsoft Office PowerPoint</Application>
  <PresentationFormat>Экран (4:3)</PresentationFormat>
  <Paragraphs>1749</Paragraphs>
  <Slides>91</Slides>
  <Notes>13</Notes>
  <HiddenSlides>0</HiddenSlides>
  <MMClips>0</MMClips>
  <ScaleCrop>false</ScaleCrop>
  <HeadingPairs>
    <vt:vector size="4" baseType="variant">
      <vt:variant>
        <vt:lpstr>Тема</vt:lpstr>
      </vt:variant>
      <vt:variant>
        <vt:i4>1</vt:i4>
      </vt:variant>
      <vt:variant>
        <vt:lpstr>Заголовки слайдов</vt:lpstr>
      </vt:variant>
      <vt:variant>
        <vt:i4>91</vt:i4>
      </vt:variant>
    </vt:vector>
  </HeadingPairs>
  <TitlesOfParts>
    <vt:vector size="92" baseType="lpstr">
      <vt:lpstr>2017_10_02_InSysBio presentation template_odjr - копия</vt:lpstr>
      <vt:lpstr>Development of Cov19 life cycle model: documentation</vt:lpstr>
      <vt:lpstr>Commit date: 12.05.12  Commit name: 2 steady states in HCV model</vt:lpstr>
      <vt:lpstr>Model scheme and simulation design</vt:lpstr>
      <vt:lpstr>HCV, Hep, iHep and vHep </vt:lpstr>
      <vt:lpstr>Commit date: 21.05.12  Commit name: initial version (VL_v0.1.0) of SARS-CoV-2 viral dynamics model</vt:lpstr>
      <vt:lpstr>Model scheme: simple</vt:lpstr>
      <vt:lpstr>Model scheme: detailed</vt:lpstr>
      <vt:lpstr>Model scheme: regulations</vt:lpstr>
      <vt:lpstr>Simulation design</vt:lpstr>
      <vt:lpstr>Cells and virus in bulk phase</vt:lpstr>
      <vt:lpstr>Simulations: COV in surfactant</vt:lpstr>
      <vt:lpstr>Simulations: PC count</vt:lpstr>
      <vt:lpstr>Simulations: iPC count</vt:lpstr>
      <vt:lpstr>Simulations: vPC count</vt:lpstr>
      <vt:lpstr>Simulations: total PC count</vt:lpstr>
      <vt:lpstr>Simulations: % of PC, iPC, vPC at COV=1e-1 item/mL</vt:lpstr>
      <vt:lpstr>Simulations: % of PC, iPC, vPC at COV=1e1 item/mL</vt:lpstr>
      <vt:lpstr>Simulations: % of PC, iPC, vPC at COV=1e3 item/mL</vt:lpstr>
      <vt:lpstr>ACE2 on cell surface</vt:lpstr>
      <vt:lpstr>Simulations: ACE2 on PC surface</vt:lpstr>
      <vt:lpstr>Simulations: total ACE2 on PC surface</vt:lpstr>
      <vt:lpstr>Simulations: ACE2 on iPC surface</vt:lpstr>
      <vt:lpstr>Simulations: total ACE2 on iPC surface</vt:lpstr>
      <vt:lpstr>Simulations: ACE2 on vPC surface</vt:lpstr>
      <vt:lpstr>Simulations: total ACE2 on vPC surface</vt:lpstr>
      <vt:lpstr>Virus on cell surface and inside cells</vt:lpstr>
      <vt:lpstr>Simulations: total COV on PC</vt:lpstr>
      <vt:lpstr>Simulations: COV_ACE2 on PC surface</vt:lpstr>
      <vt:lpstr>Simulations: total COV on/inside iPC</vt:lpstr>
      <vt:lpstr>Simulations: COV_ACE2 on iPC surface</vt:lpstr>
      <vt:lpstr>Simulations: COV inside iPC</vt:lpstr>
      <vt:lpstr>Simulations: total COV on/inside vPC</vt:lpstr>
      <vt:lpstr>Simulations: COV_ACE2 on vPC surface</vt:lpstr>
      <vt:lpstr>Simulations: COV inside vPC</vt:lpstr>
      <vt:lpstr>Simulations: COV_RNA inside vPC</vt:lpstr>
      <vt:lpstr>Commit date: 26.05.12  Commit name: updated version (VL_v0.1.1) of SARS-CoV-2 viral dynamics model </vt:lpstr>
      <vt:lpstr>Model scheme: simple</vt:lpstr>
      <vt:lpstr>Model scheme: detailed</vt:lpstr>
      <vt:lpstr>Model scheme: regulations</vt:lpstr>
      <vt:lpstr>Reproduction of clinical data on viral load dynamics</vt:lpstr>
      <vt:lpstr>Commit date: 20.06.01/20.06.07  Commit name: updated version (VL_v0.1.2) of SARS-CoV-2 viral dynamics model </vt:lpstr>
      <vt:lpstr>Model scheme: simple</vt:lpstr>
      <vt:lpstr>Model scheme: detailed</vt:lpstr>
      <vt:lpstr>Model scheme: regulations</vt:lpstr>
      <vt:lpstr>Implementation of Immune Response</vt:lpstr>
      <vt:lpstr>Reproduction of clinical data on viral load dynamics</vt:lpstr>
      <vt:lpstr>Simulations: Viral load dynamics</vt:lpstr>
      <vt:lpstr>Functions for diagnostic simulations</vt:lpstr>
      <vt:lpstr>Cells and virus in bulk phase</vt:lpstr>
      <vt:lpstr>Simulations: COV in surfactant</vt:lpstr>
      <vt:lpstr>Simulations: PC count</vt:lpstr>
      <vt:lpstr>Simulations: % of PC, iPC, vPC of PC_tot</vt:lpstr>
      <vt:lpstr>ACE2 on cell surface</vt:lpstr>
      <vt:lpstr>Simulations: free and total ACE2 on PC surface</vt:lpstr>
      <vt:lpstr>Virus on cell surface and inside cells</vt:lpstr>
      <vt:lpstr>Simulations: total COV on/inside of PC states</vt:lpstr>
      <vt:lpstr>Simulations: COV on/inside of iPC</vt:lpstr>
      <vt:lpstr>Simulations: COV on/inside of vPC</vt:lpstr>
      <vt:lpstr>Commit date: 20.06.16/20.06.21/20.06.28  Commit name: Mph life cycle - updated version (Mph_v0.1.0)</vt:lpstr>
      <vt:lpstr>Mph sub-model scheme: IRT version</vt:lpstr>
      <vt:lpstr>Mph sub-model scheme: updated version</vt:lpstr>
      <vt:lpstr>Preliminary calibration of updated Mph submodel</vt:lpstr>
      <vt:lpstr>Mph sub-model scheme: IRT version of cytokine source profiles</vt:lpstr>
      <vt:lpstr>Workflow to modify submodel downloaded from IRT</vt:lpstr>
      <vt:lpstr>Static species: ISS identification and values correction</vt:lpstr>
      <vt:lpstr>Static species: ISS identification and values correction</vt:lpstr>
      <vt:lpstr>Static species: ISS identification and values correction</vt:lpstr>
      <vt:lpstr>Static species: ISS identification and values correction</vt:lpstr>
      <vt:lpstr>Static species: values correction</vt:lpstr>
      <vt:lpstr>Static species: values correction</vt:lpstr>
      <vt:lpstr>Dynamic species: status correction</vt:lpstr>
      <vt:lpstr>Tuning of model parameters to describe in vivo baseline data</vt:lpstr>
      <vt:lpstr>Tuning of model parameters to describe in vivo baseline data</vt:lpstr>
      <vt:lpstr>Tuning of model parameters to describe in vivo baseline data</vt:lpstr>
      <vt:lpstr>Simulation design</vt:lpstr>
      <vt:lpstr>Simulations with Mph sub-model</vt:lpstr>
      <vt:lpstr>Response in cell counts</vt:lpstr>
      <vt:lpstr>Response in cytokine concentrations</vt:lpstr>
      <vt:lpstr>Response in cytokine/chemokine concentrations</vt:lpstr>
      <vt:lpstr>Ag dose dependence</vt:lpstr>
      <vt:lpstr>Commit date: 20.07.12/20.07.19  Commit name: updated version (VL_v0.1.3) of SARS-CoV-2 viral dynamics model </vt:lpstr>
      <vt:lpstr>Errors in version VL_v0.1.2 and their corrections</vt:lpstr>
      <vt:lpstr>Errors in version VL_v0.1.2 and their corrections</vt:lpstr>
      <vt:lpstr>Errors in version VL_v0.1.2 and their corrections</vt:lpstr>
      <vt:lpstr>Errors in version VL_v0.1.2 and their corrections</vt:lpstr>
      <vt:lpstr>Implementation of Immune Response</vt:lpstr>
      <vt:lpstr>Reproduction of clinical data on viral load dynamics</vt:lpstr>
      <vt:lpstr>Simulations: Viral load dynamics</vt:lpstr>
      <vt:lpstr>Simulations: Viral load dynamics w/o IR induction</vt:lpstr>
      <vt:lpstr>Simulations: Effect of delay in IR on viral load</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Oleg DeminJr</dc:creator>
  <cp:lastModifiedBy>Evgeny Metelkin</cp:lastModifiedBy>
  <cp:revision>301</cp:revision>
  <dcterms:created xsi:type="dcterms:W3CDTF">2017-11-16T10:54:36Z</dcterms:created>
  <dcterms:modified xsi:type="dcterms:W3CDTF">2020-07-19T16:56:00Z</dcterms:modified>
</cp:coreProperties>
</file>